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56" r:id="rId2"/>
    <p:sldId id="326" r:id="rId3"/>
    <p:sldId id="285" r:id="rId4"/>
    <p:sldId id="301" r:id="rId5"/>
    <p:sldId id="375" r:id="rId6"/>
    <p:sldId id="376" r:id="rId7"/>
    <p:sldId id="377" r:id="rId8"/>
    <p:sldId id="378" r:id="rId9"/>
    <p:sldId id="379" r:id="rId10"/>
    <p:sldId id="380" r:id="rId11"/>
    <p:sldId id="381" r:id="rId12"/>
    <p:sldId id="382" r:id="rId13"/>
    <p:sldId id="383" r:id="rId14"/>
    <p:sldId id="384" r:id="rId15"/>
    <p:sldId id="385" r:id="rId16"/>
    <p:sldId id="386" r:id="rId17"/>
    <p:sldId id="387" r:id="rId18"/>
    <p:sldId id="355" r:id="rId19"/>
    <p:sldId id="357" r:id="rId20"/>
    <p:sldId id="358" r:id="rId21"/>
    <p:sldId id="388" r:id="rId22"/>
    <p:sldId id="389" r:id="rId23"/>
    <p:sldId id="390"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5282" autoAdjust="0"/>
  </p:normalViewPr>
  <p:slideViewPr>
    <p:cSldViewPr snapToGrid="0">
      <p:cViewPr varScale="1">
        <p:scale>
          <a:sx n="91" d="100"/>
          <a:sy n="91" d="100"/>
        </p:scale>
        <p:origin x="208" y="552"/>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66" d="100"/>
          <a:sy n="66" d="100"/>
        </p:scale>
        <p:origin x="313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CFE47A-438A-4703-BF1C-C07FE3CFB8D0}" type="datetimeFigureOut">
              <a:rPr lang="el-GR" smtClean="0"/>
              <a:t>27/4/23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7CB14C-FD8F-4690-AF4D-9281FC88D61D}" type="slidenum">
              <a:rPr lang="el-GR" smtClean="0"/>
              <a:t>‹#›</a:t>
            </a:fld>
            <a:endParaRPr lang="el-GR"/>
          </a:p>
        </p:txBody>
      </p:sp>
    </p:spTree>
    <p:extLst>
      <p:ext uri="{BB962C8B-B14F-4D97-AF65-F5344CB8AC3E}">
        <p14:creationId xmlns:p14="http://schemas.microsoft.com/office/powerpoint/2010/main" val="2686119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509A250-FF31-4206-8172-F9D3106AACB1}" type="datetimeFigureOut">
              <a:rPr lang="en-US" dirty="0"/>
              <a:t>4/27/23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Επεξεργασία στυλ υποδείγματος κειμένου</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4/27/23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4/27/23</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fld id="{9796027F-7875-4030-9381-8BD8C4F21935}" type="datetimeFigureOut">
              <a:rPr lang="en-US" dirty="0"/>
              <a:t>4/27/23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7" name="Date Placeholder 4"/>
          <p:cNvSpPr>
            <a:spLocks noGrp="1"/>
          </p:cNvSpPr>
          <p:nvPr>
            <p:ph type="dt" sz="half" idx="10"/>
          </p:nvPr>
        </p:nvSpPr>
        <p:spPr/>
        <p:txBody>
          <a:bodyPr/>
          <a:lstStyle/>
          <a:p>
            <a:fld id="{4509A250-FF31-4206-8172-F9D3106AACB1}" type="datetimeFigureOut">
              <a:rPr lang="en-US" dirty="0"/>
              <a:t>4/27/23</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fld id="{4509A250-FF31-4206-8172-F9D3106AACB1}" type="datetimeFigureOut">
              <a:rPr lang="en-US" dirty="0"/>
              <a:t>4/27/23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4/27/23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14.m4a"/><Relationship Id="rId7" Type="http://schemas.openxmlformats.org/officeDocument/2006/relationships/image" Target="../media/image13.png"/><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8.png"/><Relationship Id="rId5" Type="http://schemas.openxmlformats.org/officeDocument/2006/relationships/slideLayout" Target="../slideLayouts/slideLayout2.xml"/><Relationship Id="rId4" Type="http://schemas.openxmlformats.org/officeDocument/2006/relationships/audio" Target="../media/media14.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9.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0.tif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2BB766CD-CE4D-499B-9C36-9EEA556E937E}"/>
              </a:ext>
            </a:extLst>
          </p:cNvPr>
          <p:cNvPicPr/>
          <p:nvPr/>
        </p:nvPicPr>
        <p:blipFill>
          <a:blip r:embed="rId4"/>
          <a:srcRect/>
          <a:stretch/>
        </p:blipFill>
        <p:spPr>
          <a:xfrm>
            <a:off x="590280" y="1669960"/>
            <a:ext cx="2636740" cy="1759040"/>
          </a:xfrm>
          <a:prstGeom prst="rect">
            <a:avLst/>
          </a:prstGeom>
        </p:spPr>
      </p:pic>
      <p:sp>
        <p:nvSpPr>
          <p:cNvPr id="5" name="Πλαίσιο κειμένου 4">
            <a:extLst>
              <a:ext uri="{FF2B5EF4-FFF2-40B4-BE49-F238E27FC236}">
                <a16:creationId xmlns:a16="http://schemas.microsoft.com/office/drawing/2014/main" id="{2C322A19-B059-47F2-9E28-87718307185B}"/>
              </a:ext>
            </a:extLst>
          </p:cNvPr>
          <p:cNvSpPr txBox="1"/>
          <p:nvPr/>
        </p:nvSpPr>
        <p:spPr>
          <a:xfrm>
            <a:off x="3586442" y="2464995"/>
            <a:ext cx="8015277" cy="130446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p>
            <a:pPr algn="l">
              <a:lnSpc>
                <a:spcPct val="150000"/>
              </a:lnSpc>
              <a:spcAft>
                <a:spcPts val="800"/>
              </a:spcAft>
              <a:tabLst>
                <a:tab pos="1675130" algn="l"/>
              </a:tabLst>
            </a:pPr>
            <a:r>
              <a:rPr lang="el-GR" sz="2800" dirty="0">
                <a:solidFill>
                  <a:srgbClr val="5B9BD5"/>
                </a:solidFill>
                <a:effectLst>
                  <a:outerShdw blurRad="38100" dist="25400" dir="5400000" algn="ctr">
                    <a:srgbClr val="6E747A">
                      <a:alpha val="43000"/>
                    </a:srgbClr>
                  </a:outerShdw>
                </a:effectLst>
                <a:latin typeface="Arial Nova" panose="020B0504020202020204" pitchFamily="34" charset="0"/>
                <a:ea typeface="Calibri" panose="020F0502020204030204" pitchFamily="34" charset="0"/>
                <a:cs typeface="Times New Roman" panose="02020603050405020304" pitchFamily="18" charset="0"/>
              </a:rPr>
              <a:t>9. Διαχείριση του χρόνου στην οδοντιατρική επιχείρηση </a:t>
            </a:r>
          </a:p>
        </p:txBody>
      </p:sp>
      <p:sp>
        <p:nvSpPr>
          <p:cNvPr id="6" name="Rectangle 2">
            <a:extLst>
              <a:ext uri="{FF2B5EF4-FFF2-40B4-BE49-F238E27FC236}">
                <a16:creationId xmlns:a16="http://schemas.microsoft.com/office/drawing/2014/main" id="{3BAA2652-F751-4407-B122-790122E226D0}"/>
              </a:ext>
            </a:extLst>
          </p:cNvPr>
          <p:cNvSpPr>
            <a:spLocks noChangeArrowheads="1"/>
          </p:cNvSpPr>
          <p:nvPr/>
        </p:nvSpPr>
        <p:spPr bwMode="auto">
          <a:xfrm>
            <a:off x="7025054" y="782462"/>
            <a:ext cx="430084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74813" algn="l"/>
              </a:tabLst>
              <a:defRPr>
                <a:solidFill>
                  <a:schemeClr val="tx1"/>
                </a:solidFill>
                <a:latin typeface="Arial" panose="020B0604020202020204" pitchFamily="34" charset="0"/>
              </a:defRPr>
            </a:lvl1pPr>
            <a:lvl2pPr eaLnBrk="0" fontAlgn="base" hangingPunct="0">
              <a:spcBef>
                <a:spcPct val="0"/>
              </a:spcBef>
              <a:spcAft>
                <a:spcPct val="0"/>
              </a:spcAft>
              <a:tabLst>
                <a:tab pos="1674813" algn="l"/>
              </a:tabLst>
              <a:defRPr>
                <a:solidFill>
                  <a:schemeClr val="tx1"/>
                </a:solidFill>
                <a:latin typeface="Arial" panose="020B0604020202020204" pitchFamily="34" charset="0"/>
              </a:defRPr>
            </a:lvl2pPr>
            <a:lvl3pPr eaLnBrk="0" fontAlgn="base" hangingPunct="0">
              <a:spcBef>
                <a:spcPct val="0"/>
              </a:spcBef>
              <a:spcAft>
                <a:spcPct val="0"/>
              </a:spcAft>
              <a:tabLst>
                <a:tab pos="1674813" algn="l"/>
              </a:tabLst>
              <a:defRPr>
                <a:solidFill>
                  <a:schemeClr val="tx1"/>
                </a:solidFill>
                <a:latin typeface="Arial" panose="020B0604020202020204" pitchFamily="34" charset="0"/>
              </a:defRPr>
            </a:lvl3pPr>
            <a:lvl4pPr eaLnBrk="0" fontAlgn="base" hangingPunct="0">
              <a:spcBef>
                <a:spcPct val="0"/>
              </a:spcBef>
              <a:spcAft>
                <a:spcPct val="0"/>
              </a:spcAft>
              <a:tabLst>
                <a:tab pos="1674813" algn="l"/>
              </a:tabLst>
              <a:defRPr>
                <a:solidFill>
                  <a:schemeClr val="tx1"/>
                </a:solidFill>
                <a:latin typeface="Arial" panose="020B0604020202020204" pitchFamily="34" charset="0"/>
              </a:defRPr>
            </a:lvl4pPr>
            <a:lvl5pPr eaLnBrk="0" fontAlgn="base" hangingPunct="0">
              <a:spcBef>
                <a:spcPct val="0"/>
              </a:spcBef>
              <a:spcAft>
                <a:spcPct val="0"/>
              </a:spcAft>
              <a:tabLst>
                <a:tab pos="1674813" algn="l"/>
              </a:tabLst>
              <a:defRPr>
                <a:solidFill>
                  <a:schemeClr val="tx1"/>
                </a:solidFill>
                <a:latin typeface="Arial" panose="020B0604020202020204" pitchFamily="34" charset="0"/>
              </a:defRPr>
            </a:lvl5pPr>
            <a:lvl6pPr eaLnBrk="0" fontAlgn="base" hangingPunct="0">
              <a:spcBef>
                <a:spcPct val="0"/>
              </a:spcBef>
              <a:spcAft>
                <a:spcPct val="0"/>
              </a:spcAft>
              <a:tabLst>
                <a:tab pos="1674813" algn="l"/>
              </a:tabLst>
              <a:defRPr>
                <a:solidFill>
                  <a:schemeClr val="tx1"/>
                </a:solidFill>
                <a:latin typeface="Arial" panose="020B0604020202020204" pitchFamily="34" charset="0"/>
              </a:defRPr>
            </a:lvl6pPr>
            <a:lvl7pPr eaLnBrk="0" fontAlgn="base" hangingPunct="0">
              <a:spcBef>
                <a:spcPct val="0"/>
              </a:spcBef>
              <a:spcAft>
                <a:spcPct val="0"/>
              </a:spcAft>
              <a:tabLst>
                <a:tab pos="1674813" algn="l"/>
              </a:tabLst>
              <a:defRPr>
                <a:solidFill>
                  <a:schemeClr val="tx1"/>
                </a:solidFill>
                <a:latin typeface="Arial" panose="020B0604020202020204" pitchFamily="34" charset="0"/>
              </a:defRPr>
            </a:lvl7pPr>
            <a:lvl8pPr eaLnBrk="0" fontAlgn="base" hangingPunct="0">
              <a:spcBef>
                <a:spcPct val="0"/>
              </a:spcBef>
              <a:spcAft>
                <a:spcPct val="0"/>
              </a:spcAft>
              <a:tabLst>
                <a:tab pos="1674813" algn="l"/>
              </a:tabLst>
              <a:defRPr>
                <a:solidFill>
                  <a:schemeClr val="tx1"/>
                </a:solidFill>
                <a:latin typeface="Arial" panose="020B0604020202020204" pitchFamily="34" charset="0"/>
              </a:defRPr>
            </a:lvl8pPr>
            <a:lvl9pPr eaLnBrk="0" fontAlgn="base" hangingPunct="0">
              <a:spcBef>
                <a:spcPct val="0"/>
              </a:spcBef>
              <a:spcAft>
                <a:spcPct val="0"/>
              </a:spcAft>
              <a:tabLst>
                <a:tab pos="1674813"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674813" algn="l"/>
              </a:tabLst>
            </a:pPr>
            <a:r>
              <a:rPr kumimoji="0" lang="el-GR" altLang="el-GR" b="1" i="0" u="none" strike="noStrike" cap="none" normalizeH="0" baseline="0" dirty="0">
                <a:ln>
                  <a:noFill/>
                </a:ln>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26</a:t>
            </a:r>
            <a:r>
              <a:rPr kumimoji="0" lang="el-GR" altLang="el-GR" b="1" i="0" u="none" strike="noStrike" cap="none" normalizeH="0" baseline="30000" dirty="0">
                <a:ln>
                  <a:noFill/>
                </a:ln>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Ο</a:t>
            </a:r>
            <a:r>
              <a:rPr kumimoji="0" lang="el-GR" altLang="el-GR" b="1" i="0" u="none" strike="noStrike" cap="none" normalizeH="0" baseline="0" dirty="0">
                <a:ln>
                  <a:noFill/>
                </a:ln>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 ΜΑΘΗΜΑ - ΕΞΑΜΗΝΟ Γ.</a:t>
            </a:r>
            <a:endParaRPr kumimoji="0" lang="el-GR" altLang="el-GR" sz="1000" b="0" i="0" u="none" strike="noStrike" cap="none" normalizeH="0" baseline="0" dirty="0">
              <a:ln>
                <a:noFill/>
              </a:ln>
              <a:solidFill>
                <a:schemeClr val="tx1"/>
              </a:solidFill>
              <a:effectLst/>
              <a:latin typeface="Arial Nova" panose="020B05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674813" algn="l"/>
              </a:tabLst>
            </a:pPr>
            <a:endParaRPr kumimoji="0" lang="el-GR" altLang="el-GR" sz="2400" b="0" i="0" u="none" strike="noStrike" cap="none" normalizeH="0" baseline="0" dirty="0">
              <a:ln>
                <a:noFill/>
              </a:ln>
              <a:solidFill>
                <a:schemeClr val="tx1"/>
              </a:solidFill>
              <a:effectLst/>
              <a:latin typeface="Arial Nova" panose="020B0504020202020204" pitchFamily="34" charset="0"/>
            </a:endParaRPr>
          </a:p>
        </p:txBody>
      </p:sp>
      <p:cxnSp>
        <p:nvCxnSpPr>
          <p:cNvPr id="7" name="Ευθεία γραμμή σύνδεσης 6">
            <a:extLst>
              <a:ext uri="{FF2B5EF4-FFF2-40B4-BE49-F238E27FC236}">
                <a16:creationId xmlns:a16="http://schemas.microsoft.com/office/drawing/2014/main" id="{F6040142-DB79-4119-A894-E9F7DEE4CC68}"/>
              </a:ext>
            </a:extLst>
          </p:cNvPr>
          <p:cNvCxnSpPr/>
          <p:nvPr/>
        </p:nvCxnSpPr>
        <p:spPr>
          <a:xfrm>
            <a:off x="945515" y="6109970"/>
            <a:ext cx="5732145" cy="7620"/>
          </a:xfrm>
          <a:prstGeom prst="line">
            <a:avLst/>
          </a:prstGeom>
        </p:spPr>
        <p:style>
          <a:lnRef idx="3">
            <a:schemeClr val="accent1"/>
          </a:lnRef>
          <a:fillRef idx="0">
            <a:schemeClr val="accent1"/>
          </a:fillRef>
          <a:effectRef idx="2">
            <a:schemeClr val="accent1"/>
          </a:effectRef>
          <a:fontRef idx="minor">
            <a:schemeClr val="tx1"/>
          </a:fontRef>
        </p:style>
      </p:cxnSp>
      <p:sp>
        <p:nvSpPr>
          <p:cNvPr id="8" name="Rectangle 3">
            <a:extLst>
              <a:ext uri="{FF2B5EF4-FFF2-40B4-BE49-F238E27FC236}">
                <a16:creationId xmlns:a16="http://schemas.microsoft.com/office/drawing/2014/main" id="{2883AFBF-79B6-4119-9C02-B14C9333D76B}"/>
              </a:ext>
            </a:extLst>
          </p:cNvPr>
          <p:cNvSpPr>
            <a:spLocks noChangeArrowheads="1"/>
          </p:cNvSpPr>
          <p:nvPr/>
        </p:nvSpPr>
        <p:spPr bwMode="auto">
          <a:xfrm>
            <a:off x="1319494" y="6275485"/>
            <a:ext cx="49841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674813" algn="l"/>
              </a:tabLst>
              <a:defRPr>
                <a:solidFill>
                  <a:schemeClr val="tx1"/>
                </a:solidFill>
                <a:latin typeface="Arial" panose="020B0604020202020204" pitchFamily="34" charset="0"/>
              </a:defRPr>
            </a:lvl1pPr>
            <a:lvl2pPr eaLnBrk="0" fontAlgn="base" hangingPunct="0">
              <a:spcBef>
                <a:spcPct val="0"/>
              </a:spcBef>
              <a:spcAft>
                <a:spcPct val="0"/>
              </a:spcAft>
              <a:tabLst>
                <a:tab pos="1674813" algn="l"/>
              </a:tabLst>
              <a:defRPr>
                <a:solidFill>
                  <a:schemeClr val="tx1"/>
                </a:solidFill>
                <a:latin typeface="Arial" panose="020B0604020202020204" pitchFamily="34" charset="0"/>
              </a:defRPr>
            </a:lvl2pPr>
            <a:lvl3pPr eaLnBrk="0" fontAlgn="base" hangingPunct="0">
              <a:spcBef>
                <a:spcPct val="0"/>
              </a:spcBef>
              <a:spcAft>
                <a:spcPct val="0"/>
              </a:spcAft>
              <a:tabLst>
                <a:tab pos="1674813" algn="l"/>
              </a:tabLst>
              <a:defRPr>
                <a:solidFill>
                  <a:schemeClr val="tx1"/>
                </a:solidFill>
                <a:latin typeface="Arial" panose="020B0604020202020204" pitchFamily="34" charset="0"/>
              </a:defRPr>
            </a:lvl3pPr>
            <a:lvl4pPr eaLnBrk="0" fontAlgn="base" hangingPunct="0">
              <a:spcBef>
                <a:spcPct val="0"/>
              </a:spcBef>
              <a:spcAft>
                <a:spcPct val="0"/>
              </a:spcAft>
              <a:tabLst>
                <a:tab pos="1674813" algn="l"/>
              </a:tabLst>
              <a:defRPr>
                <a:solidFill>
                  <a:schemeClr val="tx1"/>
                </a:solidFill>
                <a:latin typeface="Arial" panose="020B0604020202020204" pitchFamily="34" charset="0"/>
              </a:defRPr>
            </a:lvl4pPr>
            <a:lvl5pPr eaLnBrk="0" fontAlgn="base" hangingPunct="0">
              <a:spcBef>
                <a:spcPct val="0"/>
              </a:spcBef>
              <a:spcAft>
                <a:spcPct val="0"/>
              </a:spcAft>
              <a:tabLst>
                <a:tab pos="1674813" algn="l"/>
              </a:tabLst>
              <a:defRPr>
                <a:solidFill>
                  <a:schemeClr val="tx1"/>
                </a:solidFill>
                <a:latin typeface="Arial" panose="020B0604020202020204" pitchFamily="34" charset="0"/>
              </a:defRPr>
            </a:lvl5pPr>
            <a:lvl6pPr eaLnBrk="0" fontAlgn="base" hangingPunct="0">
              <a:spcBef>
                <a:spcPct val="0"/>
              </a:spcBef>
              <a:spcAft>
                <a:spcPct val="0"/>
              </a:spcAft>
              <a:tabLst>
                <a:tab pos="1674813" algn="l"/>
              </a:tabLst>
              <a:defRPr>
                <a:solidFill>
                  <a:schemeClr val="tx1"/>
                </a:solidFill>
                <a:latin typeface="Arial" panose="020B0604020202020204" pitchFamily="34" charset="0"/>
              </a:defRPr>
            </a:lvl6pPr>
            <a:lvl7pPr eaLnBrk="0" fontAlgn="base" hangingPunct="0">
              <a:spcBef>
                <a:spcPct val="0"/>
              </a:spcBef>
              <a:spcAft>
                <a:spcPct val="0"/>
              </a:spcAft>
              <a:tabLst>
                <a:tab pos="1674813" algn="l"/>
              </a:tabLst>
              <a:defRPr>
                <a:solidFill>
                  <a:schemeClr val="tx1"/>
                </a:solidFill>
                <a:latin typeface="Arial" panose="020B0604020202020204" pitchFamily="34" charset="0"/>
              </a:defRPr>
            </a:lvl7pPr>
            <a:lvl8pPr eaLnBrk="0" fontAlgn="base" hangingPunct="0">
              <a:spcBef>
                <a:spcPct val="0"/>
              </a:spcBef>
              <a:spcAft>
                <a:spcPct val="0"/>
              </a:spcAft>
              <a:tabLst>
                <a:tab pos="1674813" algn="l"/>
              </a:tabLst>
              <a:defRPr>
                <a:solidFill>
                  <a:schemeClr val="tx1"/>
                </a:solidFill>
                <a:latin typeface="Arial" panose="020B0604020202020204" pitchFamily="34" charset="0"/>
              </a:defRPr>
            </a:lvl8pPr>
            <a:lvl9pPr eaLnBrk="0" fontAlgn="base" hangingPunct="0">
              <a:spcBef>
                <a:spcPct val="0"/>
              </a:spcBef>
              <a:spcAft>
                <a:spcPct val="0"/>
              </a:spcAft>
              <a:tabLst>
                <a:tab pos="1674813"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674813" algn="l"/>
              </a:tabLst>
            </a:pPr>
            <a:r>
              <a:rPr kumimoji="0" lang="el-GR" altLang="el-GR" sz="1600" b="0" i="0" u="none" strike="noStrike" cap="none" normalizeH="0" baseline="0" dirty="0">
                <a:ln>
                  <a:noFill/>
                </a:ln>
                <a:solidFill>
                  <a:schemeClr val="tx1"/>
                </a:solidFill>
                <a:effectLst/>
                <a:latin typeface="Arial Nova" panose="020B0504020202020204" pitchFamily="34" charset="0"/>
                <a:ea typeface="Calibri" panose="020F0502020204030204" pitchFamily="34" charset="0"/>
                <a:cs typeface="Times New Roman" panose="02020603050405020304" pitchFamily="18" charset="0"/>
              </a:rPr>
              <a:t>ΥΠΕΥΘΗΝΟΣ ΕΚΠΑΙΔΕΥΤΗΣ: ΚΟΝΙΑΡΗΣ ΑΝΤΩΝΙΟΣ</a:t>
            </a:r>
            <a:endParaRPr kumimoji="0" lang="el-GR" altLang="el-GR" sz="2400" b="0" i="0" u="none" strike="noStrike" cap="none" normalizeH="0" baseline="0" dirty="0">
              <a:ln>
                <a:noFill/>
              </a:ln>
              <a:solidFill>
                <a:schemeClr val="tx1"/>
              </a:solidFill>
              <a:effectLst/>
              <a:latin typeface="Arial Nova" panose="020B0504020202020204" pitchFamily="34" charset="0"/>
            </a:endParaRPr>
          </a:p>
        </p:txBody>
      </p:sp>
      <p:pic>
        <p:nvPicPr>
          <p:cNvPr id="9" name="Εικόνα 8">
            <a:extLst>
              <a:ext uri="{FF2B5EF4-FFF2-40B4-BE49-F238E27FC236}">
                <a16:creationId xmlns:a16="http://schemas.microsoft.com/office/drawing/2014/main" id="{9E23E7AD-5597-4116-90BA-28ACED5E9451}"/>
              </a:ext>
            </a:extLst>
          </p:cNvPr>
          <p:cNvPicPr>
            <a:picLocks noChangeAspect="1"/>
          </p:cNvPicPr>
          <p:nvPr/>
        </p:nvPicPr>
        <p:blipFill>
          <a:blip r:embed="rId5"/>
          <a:stretch>
            <a:fillRect/>
          </a:stretch>
        </p:blipFill>
        <p:spPr>
          <a:xfrm>
            <a:off x="6747574" y="5520754"/>
            <a:ext cx="5273497" cy="1109568"/>
          </a:xfrm>
          <a:prstGeom prst="rect">
            <a:avLst/>
          </a:prstGeom>
        </p:spPr>
      </p:pic>
      <p:pic>
        <p:nvPicPr>
          <p:cNvPr id="3" name="Εικόνα 2">
            <a:extLst>
              <a:ext uri="{FF2B5EF4-FFF2-40B4-BE49-F238E27FC236}">
                <a16:creationId xmlns:a16="http://schemas.microsoft.com/office/drawing/2014/main" id="{699062CB-0533-2AC0-27E1-6B3EF7C76826}"/>
              </a:ext>
            </a:extLst>
          </p:cNvPr>
          <p:cNvPicPr>
            <a:picLocks noChangeAspect="1"/>
          </p:cNvPicPr>
          <p:nvPr/>
        </p:nvPicPr>
        <p:blipFill>
          <a:blip r:embed="rId6"/>
          <a:stretch>
            <a:fillRect/>
          </a:stretch>
        </p:blipFill>
        <p:spPr>
          <a:xfrm>
            <a:off x="5714" y="128204"/>
            <a:ext cx="3805872" cy="1181622"/>
          </a:xfrm>
          <a:prstGeom prst="rect">
            <a:avLst/>
          </a:prstGeom>
        </p:spPr>
      </p:pic>
      <p:sp>
        <p:nvSpPr>
          <p:cNvPr id="2" name="TextBox 1">
            <a:extLst>
              <a:ext uri="{FF2B5EF4-FFF2-40B4-BE49-F238E27FC236}">
                <a16:creationId xmlns:a16="http://schemas.microsoft.com/office/drawing/2014/main" id="{D2A14F03-A7DD-4753-5B16-233B196664EE}"/>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pic>
        <p:nvPicPr>
          <p:cNvPr id="10" name="Audio Recording 27 Απρ 2023, 6:56:54 μμ">
            <a:hlinkClick r:id="" action="ppaction://media"/>
            <a:extLst>
              <a:ext uri="{FF2B5EF4-FFF2-40B4-BE49-F238E27FC236}">
                <a16:creationId xmlns:a16="http://schemas.microsoft.com/office/drawing/2014/main" id="{2BAE622D-D115-BA1D-4D5D-28309903E10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85060" y="3856800"/>
            <a:ext cx="812800" cy="812800"/>
          </a:xfrm>
          <a:prstGeom prst="rect">
            <a:avLst/>
          </a:prstGeom>
        </p:spPr>
      </p:pic>
    </p:spTree>
    <p:extLst>
      <p:ext uri="{BB962C8B-B14F-4D97-AF65-F5344CB8AC3E}">
        <p14:creationId xmlns:p14="http://schemas.microsoft.com/office/powerpoint/2010/main" val="1528699290"/>
      </p:ext>
    </p:extLst>
  </p:cSld>
  <p:clrMapOvr>
    <a:masterClrMapping/>
  </p:clrMapOvr>
  <mc:AlternateContent xmlns:mc="http://schemas.openxmlformats.org/markup-compatibility/2006" xmlns:p14="http://schemas.microsoft.com/office/powerpoint/2010/main">
    <mc:Choice Requires="p14">
      <p:transition spd="slow" p14:dur="2000" advTm="21024"/>
    </mc:Choice>
    <mc:Fallback xmlns="">
      <p:transition spd="slow" advTm="2102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3</a:t>
            </a:r>
            <a:r>
              <a:rPr lang="el-GR" dirty="0">
                <a:solidFill>
                  <a:srgbClr val="FF0000"/>
                </a:solidFill>
              </a:rPr>
              <a:t>. </a:t>
            </a:r>
            <a:r>
              <a:rPr lang="el-GR" dirty="0" err="1">
                <a:solidFill>
                  <a:srgbClr val="FF0000"/>
                </a:solidFill>
              </a:rPr>
              <a:t>Διαχε</a:t>
            </a:r>
            <a:r>
              <a:rPr lang="en-US" dirty="0" err="1">
                <a:solidFill>
                  <a:srgbClr val="FF0000"/>
                </a:solidFill>
              </a:rPr>
              <a:t>ί</a:t>
            </a:r>
            <a:r>
              <a:rPr lang="el-GR" dirty="0" err="1">
                <a:solidFill>
                  <a:srgbClr val="FF0000"/>
                </a:solidFill>
              </a:rPr>
              <a:t>ριση</a:t>
            </a:r>
            <a:r>
              <a:rPr lang="el-GR" dirty="0">
                <a:solidFill>
                  <a:srgbClr val="FF0000"/>
                </a:solidFill>
              </a:rPr>
              <a:t> αναβλητικότητας</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1" y="2300310"/>
            <a:ext cx="8350745" cy="1990994"/>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Π</a:t>
            </a:r>
            <a:r>
              <a:rPr lang="en-US"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ώ</a:t>
            </a: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ς ορίζεται η αναβλητικότητα;  </a:t>
            </a:r>
          </a:p>
          <a:p>
            <a:pPr algn="just">
              <a:lnSpc>
                <a:spcPct val="115000"/>
              </a:lnSpc>
              <a:spcAft>
                <a:spcPts val="1300"/>
              </a:spcAft>
            </a:pPr>
            <a:r>
              <a:rPr lang="el-GR" dirty="0">
                <a:solidFill>
                  <a:srgbClr val="1A1A1A"/>
                </a:solidFill>
                <a:latin typeface="Arial Nova" panose="020B0504020202020204" pitchFamily="34" charset="0"/>
                <a:cs typeface="Calibri" panose="020F0502020204030204" pitchFamily="34" charset="0"/>
              </a:rPr>
              <a:t>Αναβλητικότητα σημαίνει καθυστέρηση μιας εργασίας (ή ακόμα και πολλών εργασιών) που θα έπρεπε να είναι προτεραιότητα μας, καθώς η διεκπεραίωσή της θα είχε ουσιαστικό θετικό αντίκτυπο στον στόχο μας.</a:t>
            </a:r>
            <a:endParaRPr lang="el-GR" altLang="el-GR" dirty="0">
              <a:solidFill>
                <a:srgbClr val="1A1A1A"/>
              </a:solidFill>
              <a:latin typeface="Arial Nova" panose="020B0504020202020204" pitchFamily="34" charset="0"/>
              <a:cs typeface="Calibri" panose="020F0502020204030204" pitchFamily="34" charset="0"/>
              <a:sym typeface="Josefin Sans" panose="020F0502020204030204" pitchFamily="34" charset="0"/>
            </a:endParaRPr>
          </a:p>
          <a:p>
            <a:pPr algn="just">
              <a:lnSpc>
                <a:spcPct val="115000"/>
              </a:lnSpc>
              <a:spcAft>
                <a:spcPts val="1300"/>
              </a:spcAft>
            </a:pPr>
            <a:r>
              <a:rPr lang="el-GR" dirty="0">
                <a:solidFill>
                  <a:srgbClr val="1A1A1A"/>
                </a:solidFill>
                <a:latin typeface="Arial Nova" panose="020B0504020202020204" pitchFamily="34" charset="0"/>
                <a:cs typeface="Calibri" panose="020F0502020204030204" pitchFamily="34" charset="0"/>
              </a:rPr>
              <a:t>. </a:t>
            </a:r>
          </a:p>
        </p:txBody>
      </p:sp>
      <p:pic>
        <p:nvPicPr>
          <p:cNvPr id="2" name="Audio Recording 27 Απρ 2023, 7:29:06 μμ">
            <a:hlinkClick r:id="" action="ppaction://media"/>
            <a:extLst>
              <a:ext uri="{FF2B5EF4-FFF2-40B4-BE49-F238E27FC236}">
                <a16:creationId xmlns:a16="http://schemas.microsoft.com/office/drawing/2014/main" id="{B3C1EE7F-D860-BF25-A137-45AFCC900F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1460" y="4930525"/>
            <a:ext cx="812800" cy="812800"/>
          </a:xfrm>
          <a:prstGeom prst="rect">
            <a:avLst/>
          </a:prstGeom>
        </p:spPr>
      </p:pic>
    </p:spTree>
    <p:extLst>
      <p:ext uri="{BB962C8B-B14F-4D97-AF65-F5344CB8AC3E}">
        <p14:creationId xmlns:p14="http://schemas.microsoft.com/office/powerpoint/2010/main" val="243718438"/>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0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3</a:t>
            </a:r>
            <a:r>
              <a:rPr lang="el-GR" dirty="0">
                <a:solidFill>
                  <a:srgbClr val="FF0000"/>
                </a:solidFill>
              </a:rPr>
              <a:t>. </a:t>
            </a:r>
            <a:r>
              <a:rPr lang="el-GR" dirty="0" err="1">
                <a:solidFill>
                  <a:srgbClr val="FF0000"/>
                </a:solidFill>
              </a:rPr>
              <a:t>Διαχε</a:t>
            </a:r>
            <a:r>
              <a:rPr lang="en-US" dirty="0" err="1">
                <a:solidFill>
                  <a:srgbClr val="FF0000"/>
                </a:solidFill>
              </a:rPr>
              <a:t>ί</a:t>
            </a:r>
            <a:r>
              <a:rPr lang="el-GR" dirty="0" err="1">
                <a:solidFill>
                  <a:srgbClr val="FF0000"/>
                </a:solidFill>
              </a:rPr>
              <a:t>ριση</a:t>
            </a:r>
            <a:r>
              <a:rPr lang="el-GR" dirty="0">
                <a:solidFill>
                  <a:srgbClr val="FF0000"/>
                </a:solidFill>
              </a:rPr>
              <a:t> αναβλητικότητας</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1" y="2300310"/>
            <a:ext cx="8350745" cy="3294941"/>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Αιτίες αναβλητικότητας</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Φόβος αποτυχίας ή επιτυχίας </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Δεν ξέρουμε από που να ξεκινήσουμε</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Μην ξεκάθαρη διορία</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Νοοτροπία έλλειψης πόρων</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Υπερβολικό άγχος λόγω έλλειψης πιστής στις δυνατότητές μας</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Έλλειψη πάθους ή ενδιαφέροντος για αυτό που κάνουμε </a:t>
            </a:r>
          </a:p>
        </p:txBody>
      </p:sp>
      <p:pic>
        <p:nvPicPr>
          <p:cNvPr id="2" name="Audio Recording 27 Απρ 2023, 7:33:50 μμ">
            <a:hlinkClick r:id="" action="ppaction://media"/>
            <a:extLst>
              <a:ext uri="{FF2B5EF4-FFF2-40B4-BE49-F238E27FC236}">
                <a16:creationId xmlns:a16="http://schemas.microsoft.com/office/drawing/2014/main" id="{8773C567-36E7-79D0-580F-51020C9A08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6488" y="4935806"/>
            <a:ext cx="812800" cy="812800"/>
          </a:xfrm>
          <a:prstGeom prst="rect">
            <a:avLst/>
          </a:prstGeom>
        </p:spPr>
      </p:pic>
    </p:spTree>
    <p:extLst>
      <p:ext uri="{BB962C8B-B14F-4D97-AF65-F5344CB8AC3E}">
        <p14:creationId xmlns:p14="http://schemas.microsoft.com/office/powerpoint/2010/main" val="212307250"/>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3</a:t>
            </a:r>
            <a:r>
              <a:rPr lang="el-GR" dirty="0">
                <a:solidFill>
                  <a:srgbClr val="FF0000"/>
                </a:solidFill>
              </a:rPr>
              <a:t>. </a:t>
            </a:r>
            <a:r>
              <a:rPr lang="el-GR" dirty="0" err="1">
                <a:solidFill>
                  <a:srgbClr val="FF0000"/>
                </a:solidFill>
              </a:rPr>
              <a:t>Διαχε</a:t>
            </a:r>
            <a:r>
              <a:rPr lang="en-US" dirty="0" err="1">
                <a:solidFill>
                  <a:srgbClr val="FF0000"/>
                </a:solidFill>
              </a:rPr>
              <a:t>ί</a:t>
            </a:r>
            <a:r>
              <a:rPr lang="el-GR" dirty="0" err="1">
                <a:solidFill>
                  <a:srgbClr val="FF0000"/>
                </a:solidFill>
              </a:rPr>
              <a:t>ριση</a:t>
            </a:r>
            <a:r>
              <a:rPr lang="el-GR" dirty="0">
                <a:solidFill>
                  <a:srgbClr val="FF0000"/>
                </a:solidFill>
              </a:rPr>
              <a:t> αναβλητικότητας</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0" y="3554036"/>
            <a:ext cx="8350745" cy="383375"/>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Κύκλος της αναβλητικότητας</a:t>
            </a:r>
          </a:p>
        </p:txBody>
      </p:sp>
      <p:pic>
        <p:nvPicPr>
          <p:cNvPr id="2" name="Εικόνα 2">
            <a:extLst>
              <a:ext uri="{FF2B5EF4-FFF2-40B4-BE49-F238E27FC236}">
                <a16:creationId xmlns:a16="http://schemas.microsoft.com/office/drawing/2014/main" id="{C90BC94D-6E63-72A0-3DB5-320373A44F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0917" y="1492277"/>
            <a:ext cx="6129358" cy="4890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Recording 27 Απρ 2023, 7:38:54 μμ">
            <a:hlinkClick r:id="" action="ppaction://media"/>
            <a:extLst>
              <a:ext uri="{FF2B5EF4-FFF2-40B4-BE49-F238E27FC236}">
                <a16:creationId xmlns:a16="http://schemas.microsoft.com/office/drawing/2014/main" id="{8FF14FE1-A7DC-1642-2584-7361930C54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620" y="5234081"/>
            <a:ext cx="812800" cy="812800"/>
          </a:xfrm>
          <a:prstGeom prst="rect">
            <a:avLst/>
          </a:prstGeom>
        </p:spPr>
      </p:pic>
    </p:spTree>
    <p:extLst>
      <p:ext uri="{BB962C8B-B14F-4D97-AF65-F5344CB8AC3E}">
        <p14:creationId xmlns:p14="http://schemas.microsoft.com/office/powerpoint/2010/main" val="3984198360"/>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9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6"/>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3</a:t>
            </a:r>
            <a:r>
              <a:rPr lang="el-GR" dirty="0">
                <a:solidFill>
                  <a:srgbClr val="FF0000"/>
                </a:solidFill>
              </a:rPr>
              <a:t>. </a:t>
            </a:r>
            <a:r>
              <a:rPr lang="el-GR" dirty="0" err="1">
                <a:solidFill>
                  <a:srgbClr val="FF0000"/>
                </a:solidFill>
              </a:rPr>
              <a:t>Διαχε</a:t>
            </a:r>
            <a:r>
              <a:rPr lang="en-US" dirty="0" err="1">
                <a:solidFill>
                  <a:srgbClr val="FF0000"/>
                </a:solidFill>
              </a:rPr>
              <a:t>ί</a:t>
            </a:r>
            <a:r>
              <a:rPr lang="el-GR" dirty="0" err="1">
                <a:solidFill>
                  <a:srgbClr val="FF0000"/>
                </a:solidFill>
              </a:rPr>
              <a:t>ριση</a:t>
            </a:r>
            <a:r>
              <a:rPr lang="el-GR" dirty="0">
                <a:solidFill>
                  <a:srgbClr val="FF0000"/>
                </a:solidFill>
              </a:rPr>
              <a:t> αναβλητικότητας</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626999" y="4030923"/>
            <a:ext cx="8350745" cy="383375"/>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Συνήθεια της αναβλητικότητας</a:t>
            </a:r>
          </a:p>
        </p:txBody>
      </p:sp>
      <p:pic>
        <p:nvPicPr>
          <p:cNvPr id="8" name="procrastination.mp4">
            <a:hlinkClick r:id="" action="ppaction://media"/>
            <a:extLst>
              <a:ext uri="{FF2B5EF4-FFF2-40B4-BE49-F238E27FC236}">
                <a16:creationId xmlns:a16="http://schemas.microsoft.com/office/drawing/2014/main" id="{A364B208-0BCC-361A-D5AA-279BD57D5E5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02371" y="1898807"/>
            <a:ext cx="5685642" cy="4264232"/>
          </a:xfrm>
          <a:prstGeom prst="rect">
            <a:avLst/>
          </a:prstGeom>
        </p:spPr>
      </p:pic>
      <p:pic>
        <p:nvPicPr>
          <p:cNvPr id="2" name="Audio Recording 27 Απρ 2023, 7:42:48 μμ">
            <a:hlinkClick r:id="" action="ppaction://media"/>
            <a:extLst>
              <a:ext uri="{FF2B5EF4-FFF2-40B4-BE49-F238E27FC236}">
                <a16:creationId xmlns:a16="http://schemas.microsoft.com/office/drawing/2014/main" id="{231F72D7-F6F7-E8B3-29A5-F24C121F899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43877" y="5237598"/>
            <a:ext cx="812800" cy="812800"/>
          </a:xfrm>
          <a:prstGeom prst="rect">
            <a:avLst/>
          </a:prstGeom>
        </p:spPr>
      </p:pic>
    </p:spTree>
    <p:extLst>
      <p:ext uri="{BB962C8B-B14F-4D97-AF65-F5344CB8AC3E}">
        <p14:creationId xmlns:p14="http://schemas.microsoft.com/office/powerpoint/2010/main" val="361572248"/>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56"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4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3</a:t>
            </a:r>
            <a:r>
              <a:rPr lang="el-GR" dirty="0">
                <a:solidFill>
                  <a:srgbClr val="FF0000"/>
                </a:solidFill>
              </a:rPr>
              <a:t>. </a:t>
            </a:r>
            <a:r>
              <a:rPr lang="el-GR" dirty="0" err="1">
                <a:solidFill>
                  <a:srgbClr val="FF0000"/>
                </a:solidFill>
              </a:rPr>
              <a:t>Διαχε</a:t>
            </a:r>
            <a:r>
              <a:rPr lang="en-US" dirty="0" err="1">
                <a:solidFill>
                  <a:srgbClr val="FF0000"/>
                </a:solidFill>
              </a:rPr>
              <a:t>ί</a:t>
            </a:r>
            <a:r>
              <a:rPr lang="el-GR" dirty="0" err="1">
                <a:solidFill>
                  <a:srgbClr val="FF0000"/>
                </a:solidFill>
              </a:rPr>
              <a:t>ριση</a:t>
            </a:r>
            <a:r>
              <a:rPr lang="el-GR" dirty="0">
                <a:solidFill>
                  <a:srgbClr val="FF0000"/>
                </a:solidFill>
              </a:rPr>
              <a:t> αναβλητικότητας</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514184" y="3501461"/>
            <a:ext cx="3149354" cy="383375"/>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Τ</a:t>
            </a:r>
            <a:r>
              <a:rPr lang="en-US"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ύ</a:t>
            </a:r>
            <a:r>
              <a:rPr lang="el-GR"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ποι</a:t>
            </a: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 αναβλητικότητας</a:t>
            </a:r>
          </a:p>
        </p:txBody>
      </p:sp>
      <p:pic>
        <p:nvPicPr>
          <p:cNvPr id="2" name="Θέση περιεχομένου 8" descr="Εικόνα που περιέχει πίνακας&#10;&#10;Περιγραφή που δημιουργήθηκε αυτόματα">
            <a:extLst>
              <a:ext uri="{FF2B5EF4-FFF2-40B4-BE49-F238E27FC236}">
                <a16:creationId xmlns:a16="http://schemas.microsoft.com/office/drawing/2014/main" id="{ABA3B88A-D897-BAFC-F3F5-824E4405A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83" r="2847"/>
          <a:stretch>
            <a:fillRect/>
          </a:stretch>
        </p:blipFill>
        <p:spPr bwMode="auto">
          <a:xfrm>
            <a:off x="3705101" y="1951536"/>
            <a:ext cx="7986692" cy="4366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Recording 27 Απρ 2023, 7:44:49 μμ">
            <a:hlinkClick r:id="" action="ppaction://media"/>
            <a:extLst>
              <a:ext uri="{FF2B5EF4-FFF2-40B4-BE49-F238E27FC236}">
                <a16:creationId xmlns:a16="http://schemas.microsoft.com/office/drawing/2014/main" id="{43D00884-A4DC-5EB1-089C-E41D246376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2620" y="5169532"/>
            <a:ext cx="812800" cy="812800"/>
          </a:xfrm>
          <a:prstGeom prst="rect">
            <a:avLst/>
          </a:prstGeom>
        </p:spPr>
      </p:pic>
    </p:spTree>
    <p:extLst>
      <p:ext uri="{BB962C8B-B14F-4D97-AF65-F5344CB8AC3E}">
        <p14:creationId xmlns:p14="http://schemas.microsoft.com/office/powerpoint/2010/main" val="205276989"/>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9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3</a:t>
            </a:r>
            <a:r>
              <a:rPr lang="el-GR" dirty="0">
                <a:solidFill>
                  <a:srgbClr val="FF0000"/>
                </a:solidFill>
              </a:rPr>
              <a:t>. </a:t>
            </a:r>
            <a:r>
              <a:rPr lang="el-GR" dirty="0" err="1">
                <a:solidFill>
                  <a:srgbClr val="FF0000"/>
                </a:solidFill>
              </a:rPr>
              <a:t>Διαχε</a:t>
            </a:r>
            <a:r>
              <a:rPr lang="en-US" dirty="0" err="1">
                <a:solidFill>
                  <a:srgbClr val="FF0000"/>
                </a:solidFill>
              </a:rPr>
              <a:t>ί</a:t>
            </a:r>
            <a:r>
              <a:rPr lang="el-GR" dirty="0" err="1">
                <a:solidFill>
                  <a:srgbClr val="FF0000"/>
                </a:solidFill>
              </a:rPr>
              <a:t>ριση</a:t>
            </a:r>
            <a:r>
              <a:rPr lang="el-GR" dirty="0">
                <a:solidFill>
                  <a:srgbClr val="FF0000"/>
                </a:solidFill>
              </a:rPr>
              <a:t> αναβλητικότητας</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514184" y="3501461"/>
            <a:ext cx="3149354" cy="1187184"/>
          </a:xfrm>
          <a:prstGeom prst="rect">
            <a:avLst/>
          </a:prstGeom>
        </p:spPr>
        <p:txBody>
          <a:bodyPr wrap="square">
            <a:spAutoFit/>
          </a:bodyPr>
          <a:lstStyle/>
          <a:p>
            <a:pPr>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Μέθοδος διαχείρισης αναβλητικότητας </a:t>
            </a:r>
          </a:p>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Βήμα 1</a:t>
            </a:r>
          </a:p>
        </p:txBody>
      </p:sp>
      <p:graphicFrame>
        <p:nvGraphicFramePr>
          <p:cNvPr id="7" name="Πίνακας 5">
            <a:extLst>
              <a:ext uri="{FF2B5EF4-FFF2-40B4-BE49-F238E27FC236}">
                <a16:creationId xmlns:a16="http://schemas.microsoft.com/office/drawing/2014/main" id="{A1081925-C2CF-3DB1-0DA4-51D87DED84E6}"/>
              </a:ext>
            </a:extLst>
          </p:cNvPr>
          <p:cNvGraphicFramePr>
            <a:graphicFrameLocks/>
          </p:cNvGraphicFramePr>
          <p:nvPr>
            <p:extLst>
              <p:ext uri="{D42A27DB-BD31-4B8C-83A1-F6EECF244321}">
                <p14:modId xmlns:p14="http://schemas.microsoft.com/office/powerpoint/2010/main" val="953004388"/>
              </p:ext>
            </p:extLst>
          </p:nvPr>
        </p:nvGraphicFramePr>
        <p:xfrm>
          <a:off x="3336966" y="2279747"/>
          <a:ext cx="7654494" cy="3630612"/>
        </p:xfrm>
        <a:graphic>
          <a:graphicData uri="http://schemas.openxmlformats.org/drawingml/2006/table">
            <a:tbl>
              <a:tblPr firstRow="1" bandRow="1">
                <a:tableStyleId>{21E4AEA4-8DFA-4A89-87EB-49C32662AFE0}</a:tableStyleId>
              </a:tblPr>
              <a:tblGrid>
                <a:gridCol w="3827247">
                  <a:extLst>
                    <a:ext uri="{9D8B030D-6E8A-4147-A177-3AD203B41FA5}">
                      <a16:colId xmlns:a16="http://schemas.microsoft.com/office/drawing/2014/main" val="20000"/>
                    </a:ext>
                  </a:extLst>
                </a:gridCol>
                <a:gridCol w="3827247">
                  <a:extLst>
                    <a:ext uri="{9D8B030D-6E8A-4147-A177-3AD203B41FA5}">
                      <a16:colId xmlns:a16="http://schemas.microsoft.com/office/drawing/2014/main" val="20001"/>
                    </a:ext>
                  </a:extLst>
                </a:gridCol>
              </a:tblGrid>
              <a:tr h="365784">
                <a:tc>
                  <a:txBody>
                    <a:bodyPr/>
                    <a:lstStyle/>
                    <a:p>
                      <a:r>
                        <a:rPr lang="el-GR" sz="1800" dirty="0"/>
                        <a:t>Βραχυπρόθεσμα</a:t>
                      </a:r>
                    </a:p>
                  </a:txBody>
                  <a:tcPr marL="91449" marR="91449" marT="45718" marB="45718"/>
                </a:tc>
                <a:tc>
                  <a:txBody>
                    <a:bodyPr/>
                    <a:lstStyle/>
                    <a:p>
                      <a:r>
                        <a:rPr lang="el-GR" sz="1800" dirty="0"/>
                        <a:t>Μακροπρόθεσμα</a:t>
                      </a:r>
                    </a:p>
                  </a:txBody>
                  <a:tcPr marL="91449" marR="91449" marT="45718" marB="45718"/>
                </a:tc>
                <a:extLst>
                  <a:ext uri="{0D108BD9-81ED-4DB2-BD59-A6C34878D82A}">
                    <a16:rowId xmlns:a16="http://schemas.microsoft.com/office/drawing/2014/main" val="10000"/>
                  </a:ext>
                </a:extLst>
              </a:tr>
              <a:tr h="1528217">
                <a:tc>
                  <a:txBody>
                    <a:bodyPr/>
                    <a:lstStyle/>
                    <a:p>
                      <a:r>
                        <a:rPr lang="el-GR" sz="1800" dirty="0"/>
                        <a:t>Πλεονεκτήματα της αναβλητικότητας</a:t>
                      </a:r>
                    </a:p>
                    <a:p>
                      <a:endParaRPr lang="el-GR" sz="1800" dirty="0"/>
                    </a:p>
                    <a:p>
                      <a:endParaRPr lang="el-GR" sz="1800" dirty="0"/>
                    </a:p>
                    <a:p>
                      <a:endParaRPr lang="el-GR" sz="1800" dirty="0"/>
                    </a:p>
                  </a:txBody>
                  <a:tcPr marL="91449" marR="91449" marT="45718" marB="45718"/>
                </a:tc>
                <a:tc>
                  <a:txBody>
                    <a:bodyPr/>
                    <a:lstStyle/>
                    <a:p>
                      <a:r>
                        <a:rPr lang="el-GR" sz="1800" dirty="0"/>
                        <a:t>Πλεονεκτήματα της αναβλητικότητας</a:t>
                      </a:r>
                    </a:p>
                  </a:txBody>
                  <a:tcPr marL="91449" marR="91449" marT="45718" marB="45718"/>
                </a:tc>
                <a:extLst>
                  <a:ext uri="{0D108BD9-81ED-4DB2-BD59-A6C34878D82A}">
                    <a16:rowId xmlns:a16="http://schemas.microsoft.com/office/drawing/2014/main" val="10001"/>
                  </a:ext>
                </a:extLst>
              </a:tr>
              <a:tr h="1736611">
                <a:tc>
                  <a:txBody>
                    <a:bodyPr/>
                    <a:lstStyle/>
                    <a:p>
                      <a:r>
                        <a:rPr lang="el-GR" sz="1800" dirty="0"/>
                        <a:t>Πλεονεκτήματα της άμεσης δράσης </a:t>
                      </a:r>
                    </a:p>
                    <a:p>
                      <a:endParaRPr lang="el-GR" sz="1800" dirty="0"/>
                    </a:p>
                    <a:p>
                      <a:endParaRPr lang="el-GR" sz="1800" dirty="0"/>
                    </a:p>
                    <a:p>
                      <a:endParaRPr lang="el-GR" sz="1800" dirty="0"/>
                    </a:p>
                  </a:txBody>
                  <a:tcPr marL="91449" marR="91449" marT="45718" marB="45718"/>
                </a:tc>
                <a:tc>
                  <a:txBody>
                    <a:bodyPr/>
                    <a:lstStyle/>
                    <a:p>
                      <a:r>
                        <a:rPr lang="el-GR" sz="1800" dirty="0"/>
                        <a:t>Πλεονεκτήματα της άμεσης δράσης</a:t>
                      </a:r>
                    </a:p>
                  </a:txBody>
                  <a:tcPr marL="91449" marR="91449" marT="45718" marB="45718"/>
                </a:tc>
                <a:extLst>
                  <a:ext uri="{0D108BD9-81ED-4DB2-BD59-A6C34878D82A}">
                    <a16:rowId xmlns:a16="http://schemas.microsoft.com/office/drawing/2014/main" val="10002"/>
                  </a:ext>
                </a:extLst>
              </a:tr>
            </a:tbl>
          </a:graphicData>
        </a:graphic>
      </p:graphicFrame>
      <p:pic>
        <p:nvPicPr>
          <p:cNvPr id="2" name="Audio Recording 27 Απρ 2023, 7:49:30 μμ">
            <a:hlinkClick r:id="" action="ppaction://media"/>
            <a:extLst>
              <a:ext uri="{FF2B5EF4-FFF2-40B4-BE49-F238E27FC236}">
                <a16:creationId xmlns:a16="http://schemas.microsoft.com/office/drawing/2014/main" id="{A34C0946-44B3-1E25-CF4C-03EEF0EFFE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7740" y="5237598"/>
            <a:ext cx="812800" cy="812800"/>
          </a:xfrm>
          <a:prstGeom prst="rect">
            <a:avLst/>
          </a:prstGeom>
        </p:spPr>
      </p:pic>
    </p:spTree>
    <p:extLst>
      <p:ext uri="{BB962C8B-B14F-4D97-AF65-F5344CB8AC3E}">
        <p14:creationId xmlns:p14="http://schemas.microsoft.com/office/powerpoint/2010/main" val="711244111"/>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3</a:t>
            </a:r>
            <a:r>
              <a:rPr lang="el-GR" dirty="0">
                <a:solidFill>
                  <a:srgbClr val="FF0000"/>
                </a:solidFill>
              </a:rPr>
              <a:t>. </a:t>
            </a:r>
            <a:r>
              <a:rPr lang="el-GR" dirty="0" err="1">
                <a:solidFill>
                  <a:srgbClr val="FF0000"/>
                </a:solidFill>
              </a:rPr>
              <a:t>Διαχε</a:t>
            </a:r>
            <a:r>
              <a:rPr lang="en-US" dirty="0" err="1">
                <a:solidFill>
                  <a:srgbClr val="FF0000"/>
                </a:solidFill>
              </a:rPr>
              <a:t>ί</a:t>
            </a:r>
            <a:r>
              <a:rPr lang="el-GR" dirty="0" err="1">
                <a:solidFill>
                  <a:srgbClr val="FF0000"/>
                </a:solidFill>
              </a:rPr>
              <a:t>ριση</a:t>
            </a:r>
            <a:r>
              <a:rPr lang="el-GR" dirty="0">
                <a:solidFill>
                  <a:srgbClr val="FF0000"/>
                </a:solidFill>
              </a:rPr>
              <a:t> αναβλητικότητας</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514184" y="3501461"/>
            <a:ext cx="3149354" cy="1187184"/>
          </a:xfrm>
          <a:prstGeom prst="rect">
            <a:avLst/>
          </a:prstGeom>
        </p:spPr>
        <p:txBody>
          <a:bodyPr wrap="square">
            <a:spAutoFit/>
          </a:bodyPr>
          <a:lstStyle/>
          <a:p>
            <a:pPr>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Μέθοδος διαχείρισης αναβλητικότητας </a:t>
            </a:r>
          </a:p>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Βήμα 2</a:t>
            </a:r>
          </a:p>
        </p:txBody>
      </p:sp>
      <p:graphicFrame>
        <p:nvGraphicFramePr>
          <p:cNvPr id="2" name="Πίνακας 5">
            <a:extLst>
              <a:ext uri="{FF2B5EF4-FFF2-40B4-BE49-F238E27FC236}">
                <a16:creationId xmlns:a16="http://schemas.microsoft.com/office/drawing/2014/main" id="{A2E9E164-BBB3-A57C-EDBF-A1275037EDFC}"/>
              </a:ext>
            </a:extLst>
          </p:cNvPr>
          <p:cNvGraphicFramePr>
            <a:graphicFrameLocks/>
          </p:cNvGraphicFramePr>
          <p:nvPr>
            <p:extLst>
              <p:ext uri="{D42A27DB-BD31-4B8C-83A1-F6EECF244321}">
                <p14:modId xmlns:p14="http://schemas.microsoft.com/office/powerpoint/2010/main" val="3386407156"/>
              </p:ext>
            </p:extLst>
          </p:nvPr>
        </p:nvGraphicFramePr>
        <p:xfrm>
          <a:off x="3075708" y="2277154"/>
          <a:ext cx="8207480" cy="3898325"/>
        </p:xfrm>
        <a:graphic>
          <a:graphicData uri="http://schemas.openxmlformats.org/drawingml/2006/table">
            <a:tbl>
              <a:tblPr firstRow="1" bandRow="1">
                <a:tableStyleId>{21E4AEA4-8DFA-4A89-87EB-49C32662AFE0}</a:tableStyleId>
              </a:tblPr>
              <a:tblGrid>
                <a:gridCol w="4103740">
                  <a:extLst>
                    <a:ext uri="{9D8B030D-6E8A-4147-A177-3AD203B41FA5}">
                      <a16:colId xmlns:a16="http://schemas.microsoft.com/office/drawing/2014/main" val="20000"/>
                    </a:ext>
                  </a:extLst>
                </a:gridCol>
                <a:gridCol w="4103740">
                  <a:extLst>
                    <a:ext uri="{9D8B030D-6E8A-4147-A177-3AD203B41FA5}">
                      <a16:colId xmlns:a16="http://schemas.microsoft.com/office/drawing/2014/main" val="20001"/>
                    </a:ext>
                  </a:extLst>
                </a:gridCol>
              </a:tblGrid>
              <a:tr h="397485">
                <a:tc>
                  <a:txBody>
                    <a:bodyPr/>
                    <a:lstStyle/>
                    <a:p>
                      <a:r>
                        <a:rPr lang="el-GR" sz="1800" dirty="0"/>
                        <a:t>Βραχυπρόθεσμα</a:t>
                      </a:r>
                    </a:p>
                  </a:txBody>
                  <a:tcPr marL="91447" marR="91447" marT="45722" marB="45722"/>
                </a:tc>
                <a:tc>
                  <a:txBody>
                    <a:bodyPr/>
                    <a:lstStyle/>
                    <a:p>
                      <a:r>
                        <a:rPr lang="el-GR" sz="1800" dirty="0"/>
                        <a:t>Μακροπρόθεσμα</a:t>
                      </a:r>
                    </a:p>
                  </a:txBody>
                  <a:tcPr marL="91447" marR="91447" marT="45722" marB="45722"/>
                </a:tc>
                <a:extLst>
                  <a:ext uri="{0D108BD9-81ED-4DB2-BD59-A6C34878D82A}">
                    <a16:rowId xmlns:a16="http://schemas.microsoft.com/office/drawing/2014/main" val="10000"/>
                  </a:ext>
                </a:extLst>
              </a:tr>
              <a:tr h="1622340">
                <a:tc>
                  <a:txBody>
                    <a:bodyPr/>
                    <a:lstStyle/>
                    <a:p>
                      <a:r>
                        <a:rPr lang="el-GR" sz="1800" dirty="0"/>
                        <a:t>Μειονεκτήματα της αναβλητικότητας</a:t>
                      </a:r>
                    </a:p>
                    <a:p>
                      <a:endParaRPr lang="el-GR" sz="1800" dirty="0"/>
                    </a:p>
                    <a:p>
                      <a:endParaRPr lang="el-GR" sz="1800" dirty="0"/>
                    </a:p>
                  </a:txBody>
                  <a:tcPr marL="91447" marR="91447" marT="45722" marB="45722"/>
                </a:tc>
                <a:tc>
                  <a:txBody>
                    <a:bodyPr/>
                    <a:lstStyle/>
                    <a:p>
                      <a:r>
                        <a:rPr lang="el-GR" sz="1800" dirty="0"/>
                        <a:t>Μειονεκτήματα της αναβλητικότητας</a:t>
                      </a:r>
                    </a:p>
                  </a:txBody>
                  <a:tcPr marL="91447" marR="91447" marT="45722" marB="45722"/>
                </a:tc>
                <a:extLst>
                  <a:ext uri="{0D108BD9-81ED-4DB2-BD59-A6C34878D82A}">
                    <a16:rowId xmlns:a16="http://schemas.microsoft.com/office/drawing/2014/main" val="10001"/>
                  </a:ext>
                </a:extLst>
              </a:tr>
              <a:tr h="1878500">
                <a:tc>
                  <a:txBody>
                    <a:bodyPr/>
                    <a:lstStyle/>
                    <a:p>
                      <a:r>
                        <a:rPr lang="el-GR" sz="1800" dirty="0"/>
                        <a:t>Μειονεκτήματα της άμεσης δράσης </a:t>
                      </a:r>
                    </a:p>
                    <a:p>
                      <a:endParaRPr lang="el-GR" sz="1800" dirty="0"/>
                    </a:p>
                    <a:p>
                      <a:endParaRPr lang="el-GR" sz="1800" dirty="0"/>
                    </a:p>
                    <a:p>
                      <a:endParaRPr lang="el-GR" sz="1800" dirty="0"/>
                    </a:p>
                  </a:txBody>
                  <a:tcPr marL="91447" marR="91447" marT="45722" marB="45722"/>
                </a:tc>
                <a:tc>
                  <a:txBody>
                    <a:bodyPr/>
                    <a:lstStyle/>
                    <a:p>
                      <a:r>
                        <a:rPr lang="el-GR" sz="1800" dirty="0"/>
                        <a:t>Μειονεκτήματα της άμεσης δράσης</a:t>
                      </a:r>
                    </a:p>
                  </a:txBody>
                  <a:tcPr marL="91447" marR="91447" marT="45722" marB="45722"/>
                </a:tc>
                <a:extLst>
                  <a:ext uri="{0D108BD9-81ED-4DB2-BD59-A6C34878D82A}">
                    <a16:rowId xmlns:a16="http://schemas.microsoft.com/office/drawing/2014/main" val="10002"/>
                  </a:ext>
                </a:extLst>
              </a:tr>
            </a:tbl>
          </a:graphicData>
        </a:graphic>
      </p:graphicFrame>
      <p:pic>
        <p:nvPicPr>
          <p:cNvPr id="7" name="Audio Recording 27 Απρ 2023, 7:50:25 μμ">
            <a:hlinkClick r:id="" action="ppaction://media"/>
            <a:extLst>
              <a:ext uri="{FF2B5EF4-FFF2-40B4-BE49-F238E27FC236}">
                <a16:creationId xmlns:a16="http://schemas.microsoft.com/office/drawing/2014/main" id="{574A6B80-881E-69F5-84DB-12779C7B1D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5746" y="5059813"/>
            <a:ext cx="812800" cy="812800"/>
          </a:xfrm>
          <a:prstGeom prst="rect">
            <a:avLst/>
          </a:prstGeom>
        </p:spPr>
      </p:pic>
    </p:spTree>
    <p:extLst>
      <p:ext uri="{BB962C8B-B14F-4D97-AF65-F5344CB8AC3E}">
        <p14:creationId xmlns:p14="http://schemas.microsoft.com/office/powerpoint/2010/main" val="3549462497"/>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3</a:t>
            </a:r>
            <a:r>
              <a:rPr lang="el-GR" dirty="0">
                <a:solidFill>
                  <a:srgbClr val="FF0000"/>
                </a:solidFill>
              </a:rPr>
              <a:t>. </a:t>
            </a:r>
            <a:r>
              <a:rPr lang="el-GR" dirty="0" err="1">
                <a:solidFill>
                  <a:srgbClr val="FF0000"/>
                </a:solidFill>
              </a:rPr>
              <a:t>Διαχε</a:t>
            </a:r>
            <a:r>
              <a:rPr lang="en-US" dirty="0" err="1">
                <a:solidFill>
                  <a:srgbClr val="FF0000"/>
                </a:solidFill>
              </a:rPr>
              <a:t>ί</a:t>
            </a:r>
            <a:r>
              <a:rPr lang="el-GR" dirty="0" err="1">
                <a:solidFill>
                  <a:srgbClr val="FF0000"/>
                </a:solidFill>
              </a:rPr>
              <a:t>ριση</a:t>
            </a:r>
            <a:r>
              <a:rPr lang="el-GR" dirty="0">
                <a:solidFill>
                  <a:srgbClr val="FF0000"/>
                </a:solidFill>
              </a:rPr>
              <a:t> αναβλητικότητας</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514184" y="3501461"/>
            <a:ext cx="3149354" cy="1187184"/>
          </a:xfrm>
          <a:prstGeom prst="rect">
            <a:avLst/>
          </a:prstGeom>
        </p:spPr>
        <p:txBody>
          <a:bodyPr wrap="square">
            <a:spAutoFit/>
          </a:bodyPr>
          <a:lstStyle/>
          <a:p>
            <a:pPr>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Μέθοδος διαχείρισης αναβλητικότητας </a:t>
            </a:r>
          </a:p>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Βήμα 3</a:t>
            </a:r>
          </a:p>
        </p:txBody>
      </p:sp>
      <p:graphicFrame>
        <p:nvGraphicFramePr>
          <p:cNvPr id="7" name="Πίνακας 5">
            <a:extLst>
              <a:ext uri="{FF2B5EF4-FFF2-40B4-BE49-F238E27FC236}">
                <a16:creationId xmlns:a16="http://schemas.microsoft.com/office/drawing/2014/main" id="{E0268C2F-EB04-51B5-35E6-9DA784E4E4D2}"/>
              </a:ext>
            </a:extLst>
          </p:cNvPr>
          <p:cNvGraphicFramePr>
            <a:graphicFrameLocks/>
          </p:cNvGraphicFramePr>
          <p:nvPr>
            <p:extLst>
              <p:ext uri="{D42A27DB-BD31-4B8C-83A1-F6EECF244321}">
                <p14:modId xmlns:p14="http://schemas.microsoft.com/office/powerpoint/2010/main" val="2579430289"/>
              </p:ext>
            </p:extLst>
          </p:nvPr>
        </p:nvGraphicFramePr>
        <p:xfrm>
          <a:off x="2982397" y="2724431"/>
          <a:ext cx="8470899" cy="3200416"/>
        </p:xfrm>
        <a:graphic>
          <a:graphicData uri="http://schemas.openxmlformats.org/drawingml/2006/table">
            <a:tbl>
              <a:tblPr firstRow="1" bandRow="1">
                <a:tableStyleId>{21E4AEA4-8DFA-4A89-87EB-49C32662AFE0}</a:tableStyleId>
              </a:tblPr>
              <a:tblGrid>
                <a:gridCol w="2823633">
                  <a:extLst>
                    <a:ext uri="{9D8B030D-6E8A-4147-A177-3AD203B41FA5}">
                      <a16:colId xmlns:a16="http://schemas.microsoft.com/office/drawing/2014/main" val="20000"/>
                    </a:ext>
                  </a:extLst>
                </a:gridCol>
                <a:gridCol w="2823633">
                  <a:extLst>
                    <a:ext uri="{9D8B030D-6E8A-4147-A177-3AD203B41FA5}">
                      <a16:colId xmlns:a16="http://schemas.microsoft.com/office/drawing/2014/main" val="20001"/>
                    </a:ext>
                  </a:extLst>
                </a:gridCol>
                <a:gridCol w="2823633">
                  <a:extLst>
                    <a:ext uri="{9D8B030D-6E8A-4147-A177-3AD203B41FA5}">
                      <a16:colId xmlns:a16="http://schemas.microsoft.com/office/drawing/2014/main" val="20002"/>
                    </a:ext>
                  </a:extLst>
                </a:gridCol>
              </a:tblGrid>
              <a:tr h="640085">
                <a:tc>
                  <a:txBody>
                    <a:bodyPr/>
                    <a:lstStyle/>
                    <a:p>
                      <a:r>
                        <a:rPr lang="el-GR" sz="1800" dirty="0"/>
                        <a:t>Θέση απόφασης βάσει αναβλητικότητας</a:t>
                      </a:r>
                    </a:p>
                  </a:txBody>
                  <a:tcPr marL="91434" marR="91434" marT="45724" marB="45724"/>
                </a:tc>
                <a:tc>
                  <a:txBody>
                    <a:bodyPr/>
                    <a:lstStyle/>
                    <a:p>
                      <a:r>
                        <a:rPr lang="el-GR" sz="1800" dirty="0"/>
                        <a:t>Επιλογή του «</a:t>
                      </a:r>
                      <a:r>
                        <a:rPr lang="el-GR" sz="1800" dirty="0" err="1"/>
                        <a:t>Κάντο</a:t>
                      </a:r>
                      <a:r>
                        <a:rPr lang="el-GR" sz="1800" dirty="0"/>
                        <a:t> τώρα»</a:t>
                      </a:r>
                    </a:p>
                  </a:txBody>
                  <a:tcPr marL="91434" marR="91434" marT="45724" marB="45724"/>
                </a:tc>
                <a:tc>
                  <a:txBody>
                    <a:bodyPr/>
                    <a:lstStyle/>
                    <a:p>
                      <a:r>
                        <a:rPr lang="el-GR" sz="1800" dirty="0"/>
                        <a:t>Πώς θα το καταφέρετε; </a:t>
                      </a:r>
                    </a:p>
                  </a:txBody>
                  <a:tcPr marL="91434" marR="91434" marT="45724" marB="45724"/>
                </a:tc>
                <a:extLst>
                  <a:ext uri="{0D108BD9-81ED-4DB2-BD59-A6C34878D82A}">
                    <a16:rowId xmlns:a16="http://schemas.microsoft.com/office/drawing/2014/main" val="10000"/>
                  </a:ext>
                </a:extLst>
              </a:tr>
              <a:tr h="25603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a:t>Ποιος λόγος θα σας κάνει να το αναβάλετε; </a:t>
                      </a:r>
                    </a:p>
                  </a:txBody>
                  <a:tcPr marL="91434" marR="91434" marT="45724" marB="457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1800" dirty="0"/>
                        <a:t>Τι επιλέγετε να κάνετε αντί της επιλογής της αναβλητικότητας; </a:t>
                      </a:r>
                    </a:p>
                  </a:txBody>
                  <a:tcPr marL="91434" marR="91434" marT="45724" marB="45724"/>
                </a:tc>
                <a:tc>
                  <a:txBody>
                    <a:bodyPr/>
                    <a:lstStyle/>
                    <a:p>
                      <a:r>
                        <a:rPr lang="el-GR" sz="1800" dirty="0"/>
                        <a:t>Πλάνο που θα σας πηγαίνει στο «</a:t>
                      </a:r>
                      <a:r>
                        <a:rPr lang="el-GR" sz="1800" dirty="0" err="1"/>
                        <a:t>Κάντο</a:t>
                      </a:r>
                      <a:r>
                        <a:rPr lang="el-GR" sz="1800" dirty="0"/>
                        <a:t> τώρα!» </a:t>
                      </a:r>
                      <a:endParaRPr lang="en-US" sz="1800" dirty="0"/>
                    </a:p>
                    <a:p>
                      <a:endParaRPr lang="el-GR" sz="1800" dirty="0"/>
                    </a:p>
                    <a:p>
                      <a:r>
                        <a:rPr lang="en-US" sz="1800" dirty="0"/>
                        <a:t>(Bits and pieces approach)</a:t>
                      </a:r>
                      <a:endParaRPr lang="el-GR" sz="1800" dirty="0"/>
                    </a:p>
                    <a:p>
                      <a:endParaRPr lang="el-GR" sz="1800" dirty="0"/>
                    </a:p>
                    <a:p>
                      <a:endParaRPr lang="el-GR" sz="1800" dirty="0"/>
                    </a:p>
                    <a:p>
                      <a:endParaRPr lang="el-GR" sz="1800" dirty="0"/>
                    </a:p>
                  </a:txBody>
                  <a:tcPr marL="91434" marR="91434" marT="45724" marB="45724"/>
                </a:tc>
                <a:extLst>
                  <a:ext uri="{0D108BD9-81ED-4DB2-BD59-A6C34878D82A}">
                    <a16:rowId xmlns:a16="http://schemas.microsoft.com/office/drawing/2014/main" val="10001"/>
                  </a:ext>
                </a:extLst>
              </a:tr>
            </a:tbl>
          </a:graphicData>
        </a:graphic>
      </p:graphicFrame>
      <p:pic>
        <p:nvPicPr>
          <p:cNvPr id="2" name="Audio Recording 27 Απρ 2023, 7:53:34 μμ">
            <a:hlinkClick r:id="" action="ppaction://media"/>
            <a:extLst>
              <a:ext uri="{FF2B5EF4-FFF2-40B4-BE49-F238E27FC236}">
                <a16:creationId xmlns:a16="http://schemas.microsoft.com/office/drawing/2014/main" id="{B20AC769-3B68-1B11-0E6B-A6200D5606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091" y="5332555"/>
            <a:ext cx="812800" cy="812800"/>
          </a:xfrm>
          <a:prstGeom prst="rect">
            <a:avLst/>
          </a:prstGeom>
        </p:spPr>
      </p:pic>
    </p:spTree>
    <p:extLst>
      <p:ext uri="{BB962C8B-B14F-4D97-AF65-F5344CB8AC3E}">
        <p14:creationId xmlns:p14="http://schemas.microsoft.com/office/powerpoint/2010/main" val="3527900117"/>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369332"/>
          </a:xfrm>
          <a:prstGeom prst="rect">
            <a:avLst/>
          </a:prstGeom>
        </p:spPr>
        <p:txBody>
          <a:bodyPr wrap="square">
            <a:spAutoFit/>
          </a:bodyPr>
          <a:lstStyle/>
          <a:p>
            <a:r>
              <a:rPr lang="el-GR" dirty="0">
                <a:solidFill>
                  <a:srgbClr val="FF0000"/>
                </a:solidFill>
              </a:rPr>
              <a:t>9.4. Διαχείριση της τελειομανίας</a:t>
            </a:r>
          </a:p>
        </p:txBody>
      </p:sp>
      <p:sp>
        <p:nvSpPr>
          <p:cNvPr id="7" name="Ορθογώνιο 6">
            <a:extLst>
              <a:ext uri="{FF2B5EF4-FFF2-40B4-BE49-F238E27FC236}">
                <a16:creationId xmlns:a16="http://schemas.microsoft.com/office/drawing/2014/main" id="{EB814511-B18B-F914-F89D-FB279E86FB7E}"/>
              </a:ext>
            </a:extLst>
          </p:cNvPr>
          <p:cNvSpPr/>
          <p:nvPr/>
        </p:nvSpPr>
        <p:spPr>
          <a:xfrm>
            <a:off x="472621" y="2300310"/>
            <a:ext cx="8350745" cy="1505733"/>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Τι είναι τελειομανία;</a:t>
            </a:r>
          </a:p>
          <a:p>
            <a:pPr algn="just">
              <a:lnSpc>
                <a:spcPct val="115000"/>
              </a:lnSpc>
              <a:spcAft>
                <a:spcPts val="1300"/>
              </a:spcAft>
            </a:pPr>
            <a:r>
              <a:rPr lang="el-GR" dirty="0">
                <a:solidFill>
                  <a:srgbClr val="1A1A1A"/>
                </a:solidFill>
                <a:latin typeface="Arial Nova" panose="020B0504020202020204" pitchFamily="34" charset="0"/>
                <a:cs typeface="Calibri" panose="020F0502020204030204" pitchFamily="34" charset="0"/>
              </a:rPr>
              <a:t>Η τάση να θέλουμε να φαινόμαστε, να νιώθουμε και να είμαστε τέλειοι και να θέτουμε υπερβολικά υψηλά προσωπικά </a:t>
            </a:r>
            <a:r>
              <a:rPr lang="de-DE" dirty="0" err="1">
                <a:solidFill>
                  <a:srgbClr val="1A1A1A"/>
                </a:solidFill>
                <a:latin typeface="Arial Nova" panose="020B0504020202020204" pitchFamily="34" charset="0"/>
                <a:cs typeface="Calibri" panose="020F0502020204030204" pitchFamily="34" charset="0"/>
              </a:rPr>
              <a:t>standards</a:t>
            </a:r>
            <a:r>
              <a:rPr lang="de-DE" dirty="0">
                <a:solidFill>
                  <a:srgbClr val="1A1A1A"/>
                </a:solidFill>
                <a:latin typeface="Arial Nova" panose="020B0504020202020204" pitchFamily="34" charset="0"/>
                <a:cs typeface="Calibri" panose="020F0502020204030204" pitchFamily="34" charset="0"/>
              </a:rPr>
              <a:t>, </a:t>
            </a:r>
            <a:r>
              <a:rPr lang="el-GR" dirty="0">
                <a:solidFill>
                  <a:srgbClr val="1A1A1A"/>
                </a:solidFill>
                <a:latin typeface="Arial Nova" panose="020B0504020202020204" pitchFamily="34" charset="0"/>
                <a:cs typeface="Calibri" panose="020F0502020204030204" pitchFamily="34" charset="0"/>
              </a:rPr>
              <a:t>ενώ ασκούμε στον εαυτό μας υπερβολικά επικριτική αυτοκριτική.  </a:t>
            </a:r>
          </a:p>
        </p:txBody>
      </p:sp>
      <p:pic>
        <p:nvPicPr>
          <p:cNvPr id="2" name="Audio Recording 27 Απρ 2023, 7:54:31 μμ">
            <a:hlinkClick r:id="" action="ppaction://media"/>
            <a:extLst>
              <a:ext uri="{FF2B5EF4-FFF2-40B4-BE49-F238E27FC236}">
                <a16:creationId xmlns:a16="http://schemas.microsoft.com/office/drawing/2014/main" id="{E7B4CA15-1442-4795-DD35-37D148554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43877" y="4956660"/>
            <a:ext cx="812800" cy="812800"/>
          </a:xfrm>
          <a:prstGeom prst="rect">
            <a:avLst/>
          </a:prstGeom>
        </p:spPr>
      </p:pic>
    </p:spTree>
    <p:extLst>
      <p:ext uri="{BB962C8B-B14F-4D97-AF65-F5344CB8AC3E}">
        <p14:creationId xmlns:p14="http://schemas.microsoft.com/office/powerpoint/2010/main" val="3319518617"/>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369332"/>
          </a:xfrm>
          <a:prstGeom prst="rect">
            <a:avLst/>
          </a:prstGeom>
        </p:spPr>
        <p:txBody>
          <a:bodyPr wrap="square">
            <a:spAutoFit/>
          </a:bodyPr>
          <a:lstStyle/>
          <a:p>
            <a:r>
              <a:rPr lang="el-GR" dirty="0">
                <a:solidFill>
                  <a:srgbClr val="FF0000"/>
                </a:solidFill>
              </a:rPr>
              <a:t>9.4. Διαχείριση τελειομανίας</a:t>
            </a:r>
          </a:p>
        </p:txBody>
      </p:sp>
      <p:sp>
        <p:nvSpPr>
          <p:cNvPr id="6" name="Ορθογώνιο 5">
            <a:extLst>
              <a:ext uri="{FF2B5EF4-FFF2-40B4-BE49-F238E27FC236}">
                <a16:creationId xmlns:a16="http://schemas.microsoft.com/office/drawing/2014/main" id="{424CC4A9-93B2-C63B-53BC-36C941168505}"/>
              </a:ext>
            </a:extLst>
          </p:cNvPr>
          <p:cNvSpPr/>
          <p:nvPr/>
        </p:nvSpPr>
        <p:spPr>
          <a:xfrm>
            <a:off x="3811586" y="1823994"/>
            <a:ext cx="5001905" cy="4463401"/>
          </a:xfrm>
          <a:prstGeom prst="rect">
            <a:avLst/>
          </a:prstGeom>
        </p:spPr>
        <p:txBody>
          <a:bodyPr wrap="square">
            <a:spAutoFit/>
          </a:bodyPr>
          <a:lstStyle/>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Σκεπτικό “όλα ή τίποτα”</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Άσκηση πολύ αυστηρής κριτικής</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Μη ικανοποίηση από τις επιτυχίες</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Μηδενική ανοχή στα λάθη και την αποτυχία</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Υψηλό επίπεδο φόβου της αποτυχίας</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Θέσπιση μη ρεαλιστικών στόχων</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Εστίαση μόνο στα αποτελέσματα</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Αίσθηση δυστυχίας </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Αναβλητικότητα</a:t>
            </a: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Επιθετική συμπεριφορά έναντι του αρνητικού </a:t>
            </a:r>
            <a:r>
              <a:rPr lang="de-DE" sz="1400" dirty="0" err="1">
                <a:solidFill>
                  <a:srgbClr val="1A1A1A"/>
                </a:solidFill>
                <a:latin typeface="Arial Nova" panose="020B0504020202020204" pitchFamily="34" charset="0"/>
                <a:ea typeface="Calibri" panose="020F0502020204030204" pitchFamily="34" charset="0"/>
                <a:cs typeface="Calibri" panose="020F0502020204030204" pitchFamily="34" charset="0"/>
              </a:rPr>
              <a:t>feedback</a:t>
            </a:r>
            <a:endParaRPr lang="de-DE" sz="1400"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a:p>
            <a:pPr marL="285750" indent="-285750" algn="just">
              <a:lnSpc>
                <a:spcPct val="115000"/>
              </a:lnSpc>
              <a:spcAft>
                <a:spcPts val="1300"/>
              </a:spcAft>
              <a:buFont typeface="Arial" panose="020B0604020202020204" pitchFamily="34" charset="0"/>
              <a:buChar char="•"/>
            </a:pPr>
            <a:r>
              <a:rPr lang="el-GR" sz="1400" dirty="0">
                <a:solidFill>
                  <a:srgbClr val="1A1A1A"/>
                </a:solidFill>
                <a:latin typeface="Arial Nova" panose="020B0504020202020204" pitchFamily="34" charset="0"/>
                <a:ea typeface="Calibri" panose="020F0502020204030204" pitchFamily="34" charset="0"/>
                <a:cs typeface="Calibri" panose="020F0502020204030204" pitchFamily="34" charset="0"/>
              </a:rPr>
              <a:t>Χαμηλή αυτοεκτίμηση</a:t>
            </a:r>
          </a:p>
        </p:txBody>
      </p:sp>
      <p:sp>
        <p:nvSpPr>
          <p:cNvPr id="7" name="TextBox 6">
            <a:extLst>
              <a:ext uri="{FF2B5EF4-FFF2-40B4-BE49-F238E27FC236}">
                <a16:creationId xmlns:a16="http://schemas.microsoft.com/office/drawing/2014/main" id="{CAA302C9-FDF2-4A0A-BD02-6F125F2380F9}"/>
              </a:ext>
            </a:extLst>
          </p:cNvPr>
          <p:cNvSpPr txBox="1"/>
          <p:nvPr/>
        </p:nvSpPr>
        <p:spPr>
          <a:xfrm>
            <a:off x="472620" y="3466482"/>
            <a:ext cx="6097978" cy="383375"/>
          </a:xfrm>
          <a:prstGeom prst="rect">
            <a:avLst/>
          </a:prstGeom>
          <a:noFill/>
        </p:spPr>
        <p:txBody>
          <a:bodyPr wrap="square">
            <a:spAutoFit/>
          </a:bodyPr>
          <a:lstStyle/>
          <a:p>
            <a:pPr algn="just">
              <a:lnSpc>
                <a:spcPct val="115000"/>
              </a:lnSpc>
              <a:spcAft>
                <a:spcPts val="1300"/>
              </a:spcAft>
            </a:pPr>
            <a:r>
              <a:rPr lang="el-GR"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Σημ</a:t>
            </a:r>
            <a:r>
              <a:rPr lang="en-US"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ά</a:t>
            </a: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δια </a:t>
            </a:r>
            <a:r>
              <a:rPr lang="en-US" b="1" dirty="0">
                <a:solidFill>
                  <a:srgbClr val="1A1A1A"/>
                </a:solidFill>
                <a:latin typeface="Arial Nova" panose="020B0504020202020204" pitchFamily="34" charset="0"/>
                <a:ea typeface="Calibri" panose="020F0502020204030204" pitchFamily="34" charset="0"/>
                <a:cs typeface="Calibri" panose="020F0502020204030204" pitchFamily="34" charset="0"/>
              </a:rPr>
              <a:t> </a:t>
            </a:r>
            <a:endPar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p:txBody>
      </p:sp>
      <p:pic>
        <p:nvPicPr>
          <p:cNvPr id="2" name="Audio Recording 27 Απρ 2023, 7:59:11 μμ">
            <a:hlinkClick r:id="" action="ppaction://media"/>
            <a:extLst>
              <a:ext uri="{FF2B5EF4-FFF2-40B4-BE49-F238E27FC236}">
                <a16:creationId xmlns:a16="http://schemas.microsoft.com/office/drawing/2014/main" id="{078A7081-47BC-A90D-3DF3-EF752F9B2B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1460" y="4935806"/>
            <a:ext cx="812800" cy="812800"/>
          </a:xfrm>
          <a:prstGeom prst="rect">
            <a:avLst/>
          </a:prstGeom>
        </p:spPr>
      </p:pic>
    </p:spTree>
    <p:extLst>
      <p:ext uri="{BB962C8B-B14F-4D97-AF65-F5344CB8AC3E}">
        <p14:creationId xmlns:p14="http://schemas.microsoft.com/office/powerpoint/2010/main" val="1643598858"/>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439A9C3-B5FD-422F-8AD0-524C34F96DD3}"/>
              </a:ext>
            </a:extLst>
          </p:cNvPr>
          <p:cNvSpPr/>
          <p:nvPr/>
        </p:nvSpPr>
        <p:spPr>
          <a:xfrm>
            <a:off x="1330037" y="2300310"/>
            <a:ext cx="9661424" cy="2704971"/>
          </a:xfrm>
          <a:prstGeom prst="rect">
            <a:avLst/>
          </a:prstGeom>
        </p:spPr>
        <p:txBody>
          <a:bodyPr wrap="square">
            <a:spAutoFit/>
          </a:bodyPr>
          <a:lstStyle/>
          <a:p>
            <a:pPr marL="342900" indent="-342900" algn="just">
              <a:lnSpc>
                <a:spcPct val="115000"/>
              </a:lnSpc>
              <a:spcAft>
                <a:spcPts val="1300"/>
              </a:spcAft>
              <a:buFont typeface="+mj-lt"/>
              <a:buAutoNum type="arabicPeriod"/>
            </a:pPr>
            <a:r>
              <a:rPr lang="el-GR" sz="1700" dirty="0" err="1">
                <a:solidFill>
                  <a:srgbClr val="1A1A1A"/>
                </a:solidFill>
                <a:latin typeface="Arial Nova" panose="020B0504020202020204" pitchFamily="34" charset="0"/>
                <a:ea typeface="Calibri" panose="020F0502020204030204" pitchFamily="34" charset="0"/>
                <a:cs typeface="Calibri" panose="020F0502020204030204" pitchFamily="34" charset="0"/>
              </a:rPr>
              <a:t>Προτεραιοποίηση</a:t>
            </a:r>
            <a:r>
              <a:rPr lang="el-GR" sz="1700" dirty="0">
                <a:solidFill>
                  <a:srgbClr val="1A1A1A"/>
                </a:solidFill>
                <a:latin typeface="Arial Nova" panose="020B0504020202020204" pitchFamily="34" charset="0"/>
                <a:ea typeface="Calibri" panose="020F0502020204030204" pitchFamily="34" charset="0"/>
                <a:cs typeface="Calibri" panose="020F0502020204030204" pitchFamily="34" charset="0"/>
              </a:rPr>
              <a:t> καθηκόντων  </a:t>
            </a:r>
            <a:endParaRPr lang="en-US" sz="1700"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a:p>
            <a:pPr marL="342900" indent="-342900" algn="just">
              <a:lnSpc>
                <a:spcPct val="115000"/>
              </a:lnSpc>
              <a:spcAft>
                <a:spcPts val="1300"/>
              </a:spcAft>
              <a:buFont typeface="+mj-lt"/>
              <a:buAutoNum type="arabicPeriod"/>
            </a:pPr>
            <a:r>
              <a:rPr lang="el-GR" sz="1700" dirty="0">
                <a:solidFill>
                  <a:srgbClr val="1A1A1A"/>
                </a:solidFill>
                <a:latin typeface="Arial Nova" panose="020B0504020202020204" pitchFamily="34" charset="0"/>
                <a:ea typeface="Calibri" panose="020F0502020204030204" pitchFamily="34" charset="0"/>
                <a:cs typeface="Calibri" panose="020F0502020204030204" pitchFamily="34" charset="0"/>
              </a:rPr>
              <a:t>Διαχείριση και διατήρηση ισορροπίας ρόλων-δημιουργία οργανογράμματος</a:t>
            </a:r>
          </a:p>
          <a:p>
            <a:pPr marL="342900" indent="-342900" algn="just">
              <a:lnSpc>
                <a:spcPct val="115000"/>
              </a:lnSpc>
              <a:spcAft>
                <a:spcPts val="1300"/>
              </a:spcAft>
              <a:buFont typeface="+mj-lt"/>
              <a:buAutoNum type="arabicPeriod"/>
            </a:pPr>
            <a:r>
              <a:rPr lang="el-GR" sz="1700" dirty="0">
                <a:solidFill>
                  <a:srgbClr val="1A1A1A"/>
                </a:solidFill>
                <a:latin typeface="Arial Nova" panose="020B0504020202020204" pitchFamily="34" charset="0"/>
                <a:ea typeface="Calibri" panose="020F0502020204030204" pitchFamily="34" charset="0"/>
                <a:cs typeface="Calibri" panose="020F0502020204030204" pitchFamily="34" charset="0"/>
              </a:rPr>
              <a:t>Διαχείριση αναβλητικότητας </a:t>
            </a:r>
          </a:p>
          <a:p>
            <a:pPr marL="342900" indent="-342900" algn="just">
              <a:lnSpc>
                <a:spcPct val="115000"/>
              </a:lnSpc>
              <a:spcAft>
                <a:spcPts val="1300"/>
              </a:spcAft>
              <a:buFont typeface="+mj-lt"/>
              <a:buAutoNum type="arabicPeriod"/>
            </a:pPr>
            <a:r>
              <a:rPr lang="el-GR" sz="1700" dirty="0">
                <a:solidFill>
                  <a:srgbClr val="1A1A1A"/>
                </a:solidFill>
                <a:latin typeface="Arial Nova" panose="020B0504020202020204" pitchFamily="34" charset="0"/>
                <a:ea typeface="Calibri" panose="020F0502020204030204" pitchFamily="34" charset="0"/>
                <a:cs typeface="Calibri" panose="020F0502020204030204" pitchFamily="34" charset="0"/>
              </a:rPr>
              <a:t>Διαχείριση τελειομανίας</a:t>
            </a:r>
          </a:p>
          <a:p>
            <a:pPr marL="342900" indent="-342900" algn="just">
              <a:lnSpc>
                <a:spcPct val="115000"/>
              </a:lnSpc>
              <a:spcAft>
                <a:spcPts val="1300"/>
              </a:spcAft>
              <a:buFont typeface="+mj-lt"/>
              <a:buAutoNum type="arabicPeriod"/>
            </a:pPr>
            <a:r>
              <a:rPr lang="el-GR" sz="1700" dirty="0">
                <a:solidFill>
                  <a:srgbClr val="1A1A1A"/>
                </a:solidFill>
                <a:latin typeface="Arial Nova" panose="020B0504020202020204" pitchFamily="34" charset="0"/>
                <a:ea typeface="Calibri" panose="020F0502020204030204" pitchFamily="34" charset="0"/>
                <a:cs typeface="Calibri" panose="020F0502020204030204" pitchFamily="34" charset="0"/>
              </a:rPr>
              <a:t>Κανόνες προσωπικής οργάνωσης και αυτοπειθαρχίας</a:t>
            </a:r>
          </a:p>
          <a:p>
            <a:pPr marL="342900" indent="-342900" algn="just">
              <a:lnSpc>
                <a:spcPct val="115000"/>
              </a:lnSpc>
              <a:spcAft>
                <a:spcPts val="1300"/>
              </a:spcAft>
              <a:buFont typeface="+mj-lt"/>
              <a:buAutoNum type="arabicPeriod"/>
            </a:pPr>
            <a:r>
              <a:rPr lang="el-GR" sz="1700" dirty="0">
                <a:solidFill>
                  <a:srgbClr val="1A1A1A"/>
                </a:solidFill>
                <a:latin typeface="Arial Nova" panose="020B0504020202020204" pitchFamily="34" charset="0"/>
                <a:ea typeface="Calibri" panose="020F0502020204030204" pitchFamily="34" charset="0"/>
                <a:cs typeface="Calibri" panose="020F0502020204030204" pitchFamily="34" charset="0"/>
              </a:rPr>
              <a:t>Διαδικασία υλοποίησης στόχων-</a:t>
            </a:r>
            <a:r>
              <a:rPr lang="el-GR" sz="1700" dirty="0" err="1">
                <a:solidFill>
                  <a:srgbClr val="1A1A1A"/>
                </a:solidFill>
                <a:latin typeface="Arial Nova" panose="020B0504020202020204" pitchFamily="34" charset="0"/>
                <a:ea typeface="Calibri" panose="020F0502020204030204" pitchFamily="34" charset="0"/>
                <a:cs typeface="Calibri" panose="020F0502020204030204" pitchFamily="34" charset="0"/>
              </a:rPr>
              <a:t>στοχοεπίτευξη</a:t>
            </a:r>
            <a:r>
              <a:rPr lang="el-GR" sz="1700" dirty="0">
                <a:solidFill>
                  <a:srgbClr val="1A1A1A"/>
                </a:solidFill>
                <a:latin typeface="Arial Nova" panose="020B0504020202020204" pitchFamily="34" charset="0"/>
                <a:ea typeface="Calibri" panose="020F0502020204030204" pitchFamily="34" charset="0"/>
                <a:cs typeface="Calibri" panose="020F0502020204030204" pitchFamily="34" charset="0"/>
              </a:rPr>
              <a:t> στο οδοντιατρείο</a:t>
            </a:r>
          </a:p>
        </p:txBody>
      </p:sp>
      <p:sp>
        <p:nvSpPr>
          <p:cNvPr id="5" name="Ορθογώνιο 4">
            <a:extLst>
              <a:ext uri="{FF2B5EF4-FFF2-40B4-BE49-F238E27FC236}">
                <a16:creationId xmlns:a16="http://schemas.microsoft.com/office/drawing/2014/main" id="{EB0ECD94-8D4C-4664-BB52-827CA90F51C6}"/>
              </a:ext>
            </a:extLst>
          </p:cNvPr>
          <p:cNvSpPr/>
          <p:nvPr/>
        </p:nvSpPr>
        <p:spPr>
          <a:xfrm>
            <a:off x="472621" y="1620402"/>
            <a:ext cx="3619694" cy="369332"/>
          </a:xfrm>
          <a:prstGeom prst="rect">
            <a:avLst/>
          </a:prstGeom>
        </p:spPr>
        <p:txBody>
          <a:bodyPr wrap="square">
            <a:spAutoFit/>
          </a:bodyPr>
          <a:lstStyle/>
          <a:p>
            <a:r>
              <a:rPr lang="el-GR" dirty="0" err="1">
                <a:solidFill>
                  <a:srgbClr val="FF0000"/>
                </a:solidFill>
              </a:rPr>
              <a:t>Διδακτικ</a:t>
            </a:r>
            <a:r>
              <a:rPr lang="en-US" dirty="0" err="1">
                <a:solidFill>
                  <a:srgbClr val="FF0000"/>
                </a:solidFill>
              </a:rPr>
              <a:t>έ</a:t>
            </a:r>
            <a:r>
              <a:rPr lang="el-GR" dirty="0">
                <a:solidFill>
                  <a:srgbClr val="FF0000"/>
                </a:solidFill>
              </a:rPr>
              <a:t>ς ενότητες</a:t>
            </a:r>
          </a:p>
        </p:txBody>
      </p:sp>
      <p:pic>
        <p:nvPicPr>
          <p:cNvPr id="7" name="Εικόνα 6">
            <a:extLst>
              <a:ext uri="{FF2B5EF4-FFF2-40B4-BE49-F238E27FC236}">
                <a16:creationId xmlns:a16="http://schemas.microsoft.com/office/drawing/2014/main" id="{A8A878FE-358D-FE60-332F-D849F195EAF0}"/>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F87524EB-2110-021A-CB71-0E823EF68BFC}"/>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pic>
        <p:nvPicPr>
          <p:cNvPr id="2" name="Audio Recording 27 Απρ 2023, 6:58:12 μμ">
            <a:hlinkClick r:id="" action="ppaction://media"/>
            <a:extLst>
              <a:ext uri="{FF2B5EF4-FFF2-40B4-BE49-F238E27FC236}">
                <a16:creationId xmlns:a16="http://schemas.microsoft.com/office/drawing/2014/main" id="{39CFA596-34D2-CE4F-82AE-101B44E9F0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8660" y="4598881"/>
            <a:ext cx="812800" cy="812800"/>
          </a:xfrm>
          <a:prstGeom prst="rect">
            <a:avLst/>
          </a:prstGeom>
        </p:spPr>
      </p:pic>
    </p:spTree>
    <p:extLst>
      <p:ext uri="{BB962C8B-B14F-4D97-AF65-F5344CB8AC3E}">
        <p14:creationId xmlns:p14="http://schemas.microsoft.com/office/powerpoint/2010/main" val="2720745540"/>
      </p:ext>
    </p:extLst>
  </p:cSld>
  <p:clrMapOvr>
    <a:masterClrMapping/>
  </p:clrMapOvr>
  <mc:AlternateContent xmlns:mc="http://schemas.openxmlformats.org/markup-compatibility/2006" xmlns:p14="http://schemas.microsoft.com/office/powerpoint/2010/main">
    <mc:Choice Requires="p14">
      <p:transition spd="slow" p14:dur="2000" advTm="42353"/>
    </mc:Choice>
    <mc:Fallback xmlns="">
      <p:transition spd="slow" advTm="42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1" objId="2"/>
        <p14:stopEvt time="2134"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369332"/>
          </a:xfrm>
          <a:prstGeom prst="rect">
            <a:avLst/>
          </a:prstGeom>
        </p:spPr>
        <p:txBody>
          <a:bodyPr wrap="square">
            <a:spAutoFit/>
          </a:bodyPr>
          <a:lstStyle/>
          <a:p>
            <a:r>
              <a:rPr lang="el-GR" dirty="0">
                <a:solidFill>
                  <a:srgbClr val="FF0000"/>
                </a:solidFill>
              </a:rPr>
              <a:t>9.4. Διαχείριση τελειομανίας</a:t>
            </a: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0" y="2864656"/>
            <a:ext cx="10654559" cy="3294941"/>
          </a:xfrm>
          <a:prstGeom prst="rect">
            <a:avLst/>
          </a:prstGeom>
        </p:spPr>
        <p:txBody>
          <a:bodyPr wrap="square">
            <a:spAutoFit/>
          </a:bodyPr>
          <a:lstStyle/>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Θέστε ρεαλιστικούς, εφικτούς στόχους </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Χωρίστε τις μεγάλες / υψηλής δυσκολίας εργασίες σε μικρά βήματα</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 Επικεντρωθείτε σε μία δραστηριότητα ή εργασία τη φορά </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Αναγνωρίστε ότι όλοι κάνουν λάθη και η τελειότητα είναι μια ψευδαίσθηση</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Αναγνωρίστε ότι τα περισσότερα λάθη κρύβουν πολύτιμες ευκαιρίες μάθησης </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Αντιμετωπίστε τον φόβο της αποτυχίας όντας ρεαλιστές σχετικά με τα πιθανά αποτελέσματα</a:t>
            </a:r>
          </a:p>
          <a:p>
            <a:pPr marL="342900" indent="-342900" algn="just">
              <a:lnSpc>
                <a:spcPct val="115000"/>
              </a:lnSpc>
              <a:spcAft>
                <a:spcPts val="1300"/>
              </a:spcAft>
              <a:buFont typeface="+mj-lt"/>
              <a:buAutoNum type="arabicPeriod"/>
            </a:pPr>
            <a:endParaRPr lang="el-GR"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AA302C9-FDF2-4A0A-BD02-6F125F2380F9}"/>
              </a:ext>
            </a:extLst>
          </p:cNvPr>
          <p:cNvSpPr txBox="1"/>
          <p:nvPr/>
        </p:nvSpPr>
        <p:spPr>
          <a:xfrm>
            <a:off x="472620" y="2184748"/>
            <a:ext cx="7270092" cy="383375"/>
          </a:xfrm>
          <a:prstGeom prst="rect">
            <a:avLst/>
          </a:prstGeom>
          <a:noFill/>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Τρόποι αντιμετώπισης</a:t>
            </a:r>
          </a:p>
        </p:txBody>
      </p:sp>
      <p:pic>
        <p:nvPicPr>
          <p:cNvPr id="2" name="Audio Recording 27 Απρ 2023, 8:03:01 μμ">
            <a:hlinkClick r:id="" action="ppaction://media"/>
            <a:extLst>
              <a:ext uri="{FF2B5EF4-FFF2-40B4-BE49-F238E27FC236}">
                <a16:creationId xmlns:a16="http://schemas.microsoft.com/office/drawing/2014/main" id="{9C726124-A3AE-4ADF-9C07-8244F789C73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1460" y="5346797"/>
            <a:ext cx="812800" cy="812800"/>
          </a:xfrm>
          <a:prstGeom prst="rect">
            <a:avLst/>
          </a:prstGeom>
        </p:spPr>
      </p:pic>
    </p:spTree>
    <p:extLst>
      <p:ext uri="{BB962C8B-B14F-4D97-AF65-F5344CB8AC3E}">
        <p14:creationId xmlns:p14="http://schemas.microsoft.com/office/powerpoint/2010/main" val="528828396"/>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369332"/>
          </a:xfrm>
          <a:prstGeom prst="rect">
            <a:avLst/>
          </a:prstGeom>
        </p:spPr>
        <p:txBody>
          <a:bodyPr wrap="square">
            <a:spAutoFit/>
          </a:bodyPr>
          <a:lstStyle/>
          <a:p>
            <a:r>
              <a:rPr lang="el-GR" dirty="0">
                <a:solidFill>
                  <a:srgbClr val="FF0000"/>
                </a:solidFill>
              </a:rPr>
              <a:t>9.5. Κανόνες προσωπικής οργάνωσης και αυτοπειθαρχίας</a:t>
            </a: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0" y="2300310"/>
            <a:ext cx="10654559" cy="4265463"/>
          </a:xfrm>
          <a:prstGeom prst="rect">
            <a:avLst/>
          </a:prstGeom>
        </p:spPr>
        <p:txBody>
          <a:bodyPr wrap="square">
            <a:spAutoFit/>
          </a:bodyPr>
          <a:lstStyle/>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Προγραμματισμός εργασιών επόμενης ημέρας από βραδύς </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Κατηγοριοποίηση εργασιών</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 Ρεαλιστικός προγραμματισμός αριθμού εργασιών / ημέρα </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Προσέγγιση «</a:t>
            </a:r>
            <a:r>
              <a:rPr lang="en-US" dirty="0">
                <a:solidFill>
                  <a:srgbClr val="1A1A1A"/>
                </a:solidFill>
                <a:latin typeface="Arial Nova" panose="020B0504020202020204" pitchFamily="34" charset="0"/>
                <a:ea typeface="Calibri" panose="020F0502020204030204" pitchFamily="34" charset="0"/>
                <a:cs typeface="Calibri" panose="020F0502020204030204" pitchFamily="34" charset="0"/>
              </a:rPr>
              <a:t>eat the ugly frog first</a:t>
            </a: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 του </a:t>
            </a:r>
            <a:r>
              <a:rPr lang="en-US" dirty="0">
                <a:solidFill>
                  <a:srgbClr val="1A1A1A"/>
                </a:solidFill>
                <a:latin typeface="Arial Nova" panose="020B0504020202020204" pitchFamily="34" charset="0"/>
                <a:ea typeface="Calibri" panose="020F0502020204030204" pitchFamily="34" charset="0"/>
                <a:cs typeface="Calibri" panose="020F0502020204030204" pitchFamily="34" charset="0"/>
              </a:rPr>
              <a:t>Brian Tracy</a:t>
            </a:r>
            <a:endParaRPr lang="el-GR"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Τσεκάρετε τις εργασίες που ολοκληρώνετε</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Κάντε μία εργασία τη φορά</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Ορίστε χρόνο για κάθε εργασία (πχ. 30’ για συνεννοήσεις με προμηθευτές) </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Περιορισμός χρόνο στο διαδίκτυο</a:t>
            </a:r>
          </a:p>
          <a:p>
            <a:pPr marL="342900" indent="-342900" algn="just">
              <a:lnSpc>
                <a:spcPct val="115000"/>
              </a:lnSpc>
              <a:spcAft>
                <a:spcPts val="1300"/>
              </a:spcAft>
              <a:buFont typeface="+mj-lt"/>
              <a:buAutoNum type="arabicPeriod"/>
            </a:pPr>
            <a:endParaRPr lang="el-GR"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p:txBody>
      </p:sp>
      <p:pic>
        <p:nvPicPr>
          <p:cNvPr id="2" name="Audio Recording 27 Απρ 2023, 8:08:43 μμ">
            <a:hlinkClick r:id="" action="ppaction://media"/>
            <a:extLst>
              <a:ext uri="{FF2B5EF4-FFF2-40B4-BE49-F238E27FC236}">
                <a16:creationId xmlns:a16="http://schemas.microsoft.com/office/drawing/2014/main" id="{93B1FBB0-7B06-B895-D833-7358A66ADB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66488" y="4963941"/>
            <a:ext cx="812800" cy="812800"/>
          </a:xfrm>
          <a:prstGeom prst="rect">
            <a:avLst/>
          </a:prstGeom>
        </p:spPr>
      </p:pic>
    </p:spTree>
    <p:extLst>
      <p:ext uri="{BB962C8B-B14F-4D97-AF65-F5344CB8AC3E}">
        <p14:creationId xmlns:p14="http://schemas.microsoft.com/office/powerpoint/2010/main" val="3264022315"/>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3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369332"/>
          </a:xfrm>
          <a:prstGeom prst="rect">
            <a:avLst/>
          </a:prstGeom>
        </p:spPr>
        <p:txBody>
          <a:bodyPr wrap="square">
            <a:spAutoFit/>
          </a:bodyPr>
          <a:lstStyle/>
          <a:p>
            <a:r>
              <a:rPr lang="el-GR" dirty="0">
                <a:solidFill>
                  <a:srgbClr val="FF0000"/>
                </a:solidFill>
              </a:rPr>
              <a:t>9.5. Κανόνες προσωπικής οργάνωσης και αυτοπειθαρχίας</a:t>
            </a: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0" y="2300310"/>
            <a:ext cx="10654559" cy="3613490"/>
          </a:xfrm>
          <a:prstGeom prst="rect">
            <a:avLst/>
          </a:prstGeom>
        </p:spPr>
        <p:txBody>
          <a:bodyPr wrap="square">
            <a:spAutoFit/>
          </a:bodyPr>
          <a:lstStyle/>
          <a:p>
            <a:pPr marL="342900" indent="-342900" algn="just">
              <a:lnSpc>
                <a:spcPct val="115000"/>
              </a:lnSpc>
              <a:spcAft>
                <a:spcPts val="1300"/>
              </a:spcAft>
              <a:buFont typeface="+mj-lt"/>
              <a:buAutoNum type="arabicPeriod" startAt="9"/>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Αποφύγετε τις τηλεφωνικές διακοπές όταν εργάζεστε </a:t>
            </a:r>
          </a:p>
          <a:p>
            <a:pPr marL="342900" indent="-342900" algn="just">
              <a:lnSpc>
                <a:spcPct val="115000"/>
              </a:lnSpc>
              <a:spcAft>
                <a:spcPts val="1300"/>
              </a:spcAft>
              <a:buFont typeface="+mj-lt"/>
              <a:buAutoNum type="arabicPeriod" startAt="9"/>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Διατηρήστε την ευταξία στο ιατρείο σας </a:t>
            </a:r>
          </a:p>
          <a:p>
            <a:pPr marL="342900" indent="-342900" algn="just">
              <a:lnSpc>
                <a:spcPct val="115000"/>
              </a:lnSpc>
              <a:spcAft>
                <a:spcPts val="1300"/>
              </a:spcAft>
              <a:buFont typeface="+mj-lt"/>
              <a:buAutoNum type="arabicPeriod" startAt="9"/>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Επικεντρωθείτε στις εργασίες αξίας</a:t>
            </a:r>
          </a:p>
          <a:p>
            <a:pPr marL="342900" indent="-342900" algn="just">
              <a:lnSpc>
                <a:spcPct val="115000"/>
              </a:lnSpc>
              <a:spcAft>
                <a:spcPts val="1300"/>
              </a:spcAft>
              <a:buFont typeface="+mj-lt"/>
              <a:buAutoNum type="arabicPeriod" startAt="9"/>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Κάντε σύντομα διαλείμματα ανά τακτά χρονικά διαστήματα και μετά την ολοκλήρωση κάποιας εργασίας</a:t>
            </a:r>
          </a:p>
          <a:p>
            <a:pPr marL="342900" indent="-342900" algn="just">
              <a:lnSpc>
                <a:spcPct val="115000"/>
              </a:lnSpc>
              <a:spcAft>
                <a:spcPts val="1300"/>
              </a:spcAft>
              <a:buFont typeface="+mj-lt"/>
              <a:buAutoNum type="arabicPeriod" startAt="9"/>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Χρησιμοποιήστε ένα εβδομαδιαίο πλάνο εργασιών</a:t>
            </a:r>
          </a:p>
          <a:p>
            <a:pPr marL="342900" indent="-342900" algn="just">
              <a:lnSpc>
                <a:spcPct val="115000"/>
              </a:lnSpc>
              <a:spcAft>
                <a:spcPts val="1300"/>
              </a:spcAft>
              <a:buFont typeface="+mj-lt"/>
              <a:buAutoNum type="arabicPeriod" startAt="9"/>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Κάντε συχνά επαναξιολόγηση του προγραμματισμού του χρόνου σας  </a:t>
            </a:r>
          </a:p>
          <a:p>
            <a:pPr algn="just">
              <a:lnSpc>
                <a:spcPct val="115000"/>
              </a:lnSpc>
              <a:spcAft>
                <a:spcPts val="1300"/>
              </a:spcAft>
            </a:pPr>
            <a:endParaRPr lang="el-GR"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p:txBody>
      </p:sp>
      <p:pic>
        <p:nvPicPr>
          <p:cNvPr id="2" name="Audio Recording 27 Απρ 2023, 8:10:16 μμ">
            <a:hlinkClick r:id="" action="ppaction://media"/>
            <a:extLst>
              <a:ext uri="{FF2B5EF4-FFF2-40B4-BE49-F238E27FC236}">
                <a16:creationId xmlns:a16="http://schemas.microsoft.com/office/drawing/2014/main" id="{A8546FDC-951A-FD29-F4FC-D45C17833E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1460" y="5008058"/>
            <a:ext cx="812800" cy="812800"/>
          </a:xfrm>
          <a:prstGeom prst="rect">
            <a:avLst/>
          </a:prstGeom>
        </p:spPr>
      </p:pic>
    </p:spTree>
    <p:extLst>
      <p:ext uri="{BB962C8B-B14F-4D97-AF65-F5344CB8AC3E}">
        <p14:creationId xmlns:p14="http://schemas.microsoft.com/office/powerpoint/2010/main" val="524618541"/>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6</a:t>
            </a:r>
            <a:r>
              <a:rPr lang="el-GR" dirty="0">
                <a:solidFill>
                  <a:srgbClr val="FF0000"/>
                </a:solidFill>
              </a:rPr>
              <a:t>. Διαδικασία υλοποίησης στόχων-</a:t>
            </a:r>
            <a:r>
              <a:rPr lang="el-GR" dirty="0" err="1">
                <a:solidFill>
                  <a:srgbClr val="FF0000"/>
                </a:solidFill>
              </a:rPr>
              <a:t>στοχοεπίτευξη</a:t>
            </a:r>
            <a:r>
              <a:rPr lang="el-GR" dirty="0">
                <a:solidFill>
                  <a:srgbClr val="FF0000"/>
                </a:solidFill>
              </a:rPr>
              <a:t> στο οδοντιατρείο</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1" y="2300310"/>
            <a:ext cx="10518839" cy="3294941"/>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Πρακτικές </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Δ</a:t>
            </a:r>
            <a:r>
              <a:rPr lang="en-US" dirty="0" err="1">
                <a:solidFill>
                  <a:srgbClr val="1A1A1A"/>
                </a:solidFill>
                <a:latin typeface="Arial Nova" panose="020B0504020202020204" pitchFamily="34" charset="0"/>
                <a:cs typeface="Calibri" panose="020F0502020204030204" pitchFamily="34" charset="0"/>
              </a:rPr>
              <a:t>έ</a:t>
            </a:r>
            <a:r>
              <a:rPr lang="el-GR" dirty="0" err="1">
                <a:solidFill>
                  <a:srgbClr val="1A1A1A"/>
                </a:solidFill>
                <a:latin typeface="Arial Nova" panose="020B0504020202020204" pitchFamily="34" charset="0"/>
                <a:cs typeface="Calibri" panose="020F0502020204030204" pitchFamily="34" charset="0"/>
              </a:rPr>
              <a:t>σμευση</a:t>
            </a:r>
            <a:r>
              <a:rPr lang="el-GR" dirty="0">
                <a:solidFill>
                  <a:srgbClr val="1A1A1A"/>
                </a:solidFill>
                <a:latin typeface="Arial Nova" panose="020B0504020202020204" pitchFamily="34" charset="0"/>
                <a:cs typeface="Calibri" panose="020F0502020204030204" pitchFamily="34" charset="0"/>
              </a:rPr>
              <a:t> σε ένα σύνολο αξιών που ενισχύουν τη σπουδαιότητα του σκοπού</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Διαβεβαίωση ότι οι στόχοι μας είναι ευθυγραμμισμένοι και καθοδηγούνται από τις βασικές μας αξίες</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Αξιοποίηση των δυνατών μας χαρακτηριστικών/δεξιοτήτων για την επίτευξη των στόχων μας</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Επιμονή στην επιδίωξη των σχεδίων δράσης</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Εμφάνιση ρεαλιστικής αισιοδοξίας</a:t>
            </a:r>
          </a:p>
          <a:p>
            <a:pPr marL="28575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cs typeface="Calibri" panose="020F0502020204030204" pitchFamily="34" charset="0"/>
              </a:rPr>
              <a:t>Αντοχή στην αντιμετώπιση των εμποδίων</a:t>
            </a:r>
          </a:p>
        </p:txBody>
      </p:sp>
      <p:pic>
        <p:nvPicPr>
          <p:cNvPr id="2" name="Audio Recording 27 Απρ 2023, 8:15:17 μμ">
            <a:hlinkClick r:id="" action="ppaction://media"/>
            <a:extLst>
              <a:ext uri="{FF2B5EF4-FFF2-40B4-BE49-F238E27FC236}">
                <a16:creationId xmlns:a16="http://schemas.microsoft.com/office/drawing/2014/main" id="{87FC370E-B0B2-DFD7-0592-16CD80A358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4652" y="4527843"/>
            <a:ext cx="812800" cy="812800"/>
          </a:xfrm>
          <a:prstGeom prst="rect">
            <a:avLst/>
          </a:prstGeom>
        </p:spPr>
      </p:pic>
    </p:spTree>
    <p:extLst>
      <p:ext uri="{BB962C8B-B14F-4D97-AF65-F5344CB8AC3E}">
        <p14:creationId xmlns:p14="http://schemas.microsoft.com/office/powerpoint/2010/main" val="4036386656"/>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0439A9C3-B5FD-422F-8AD0-524C34F96DD3}"/>
              </a:ext>
            </a:extLst>
          </p:cNvPr>
          <p:cNvSpPr/>
          <p:nvPr/>
        </p:nvSpPr>
        <p:spPr>
          <a:xfrm>
            <a:off x="3047999" y="2300310"/>
            <a:ext cx="7943461" cy="3932038"/>
          </a:xfrm>
          <a:prstGeom prst="rect">
            <a:avLst/>
          </a:prstGeom>
        </p:spPr>
        <p:txBody>
          <a:bodyPr wrap="square">
            <a:spAutoFit/>
          </a:bodyPr>
          <a:lstStyle/>
          <a:p>
            <a:pPr lvl="0" algn="just">
              <a:lnSpc>
                <a:spcPct val="115000"/>
              </a:lnSpc>
              <a:spcAft>
                <a:spcPts val="1300"/>
              </a:spcAft>
            </a:pPr>
            <a:r>
              <a:rPr lang="en-US" dirty="0">
                <a:solidFill>
                  <a:srgbClr val="1A1A1A"/>
                </a:solidFill>
                <a:latin typeface="Arial Nova" panose="020B0504020202020204" pitchFamily="34" charset="0"/>
                <a:ea typeface="Calibri" panose="020F0502020204030204" pitchFamily="34" charset="0"/>
                <a:cs typeface="Calibri" panose="020F0502020204030204" pitchFamily="34" charset="0"/>
              </a:rPr>
              <a:t>N</a:t>
            </a: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α μπορείτε να: </a:t>
            </a:r>
            <a:endParaRPr lang="en-US"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a:p>
            <a:pPr marL="285750" lvl="0" indent="-285750" algn="just">
              <a:lnSpc>
                <a:spcPct val="115000"/>
              </a:lnSpc>
              <a:spcAft>
                <a:spcPts val="1300"/>
              </a:spcAft>
              <a:buFont typeface="Arial" panose="020B0604020202020204" pitchFamily="34" charset="0"/>
              <a:buChar char="•"/>
            </a:pPr>
            <a:r>
              <a:rPr lang="el-GR" dirty="0" err="1">
                <a:solidFill>
                  <a:srgbClr val="1A1A1A"/>
                </a:solidFill>
                <a:latin typeface="Arial Nova" panose="020B0504020202020204" pitchFamily="34" charset="0"/>
                <a:ea typeface="Calibri" panose="020F0502020204030204" pitchFamily="34" charset="0"/>
                <a:cs typeface="Calibri" panose="020F0502020204030204" pitchFamily="34" charset="0"/>
              </a:rPr>
              <a:t>Προτεραιοποιείτε</a:t>
            </a: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 τα καθήκοντά σας</a:t>
            </a:r>
          </a:p>
          <a:p>
            <a:pPr marL="285750" lvl="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Διαχειρίζεστε με ισορροπία τους ρόλους σας και να καταστρώσετε ένα αποτελεσματικό οργανόγραμμα</a:t>
            </a:r>
          </a:p>
          <a:p>
            <a:pPr marL="285750" lvl="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Εντοπίζετε τα χαρακτηριστικά της αναβλητικότητας και να τα διαχειρίζεστε</a:t>
            </a:r>
          </a:p>
          <a:p>
            <a:pPr marL="285750" lvl="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Κατανοείτε τα χαρακτηριστικά της τελειομανίας και να τα αναγνωρίζετε στον εαυτό σας και τους άλλους</a:t>
            </a:r>
          </a:p>
          <a:p>
            <a:pPr marL="285750" lvl="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Συντάξετε τους προσωπικούς κανόνες οργάνωσης και αυτοπειθαρχίας</a:t>
            </a:r>
          </a:p>
          <a:p>
            <a:pPr marL="285750" lvl="0" indent="-285750" algn="just">
              <a:lnSpc>
                <a:spcPct val="115000"/>
              </a:lnSpc>
              <a:spcAft>
                <a:spcPts val="1300"/>
              </a:spcAft>
              <a:buFont typeface="Arial" panose="020B0604020202020204" pitchFamily="34" charset="0"/>
              <a:buChar char="•"/>
            </a:pPr>
            <a:r>
              <a:rPr lang="el-GR" dirty="0">
                <a:solidFill>
                  <a:srgbClr val="1A1A1A"/>
                </a:solidFill>
                <a:latin typeface="Arial Nova" panose="020B0504020202020204" pitchFamily="34" charset="0"/>
                <a:ea typeface="Calibri" panose="020F0502020204030204" pitchFamily="34" charset="0"/>
                <a:cs typeface="Calibri" panose="020F0502020204030204" pitchFamily="34" charset="0"/>
              </a:rPr>
              <a:t>Οργανώνετε τη διαδικασία υλοποίησης των στόχων σας</a:t>
            </a:r>
          </a:p>
        </p:txBody>
      </p:sp>
      <p:sp>
        <p:nvSpPr>
          <p:cNvPr id="5" name="Ορθογώνιο 4">
            <a:extLst>
              <a:ext uri="{FF2B5EF4-FFF2-40B4-BE49-F238E27FC236}">
                <a16:creationId xmlns:a16="http://schemas.microsoft.com/office/drawing/2014/main" id="{EB0ECD94-8D4C-4664-BB52-827CA90F51C6}"/>
              </a:ext>
            </a:extLst>
          </p:cNvPr>
          <p:cNvSpPr/>
          <p:nvPr/>
        </p:nvSpPr>
        <p:spPr>
          <a:xfrm>
            <a:off x="472621" y="1620402"/>
            <a:ext cx="3619694" cy="369332"/>
          </a:xfrm>
          <a:prstGeom prst="rect">
            <a:avLst/>
          </a:prstGeom>
        </p:spPr>
        <p:txBody>
          <a:bodyPr wrap="square">
            <a:spAutoFit/>
          </a:bodyPr>
          <a:lstStyle/>
          <a:p>
            <a:r>
              <a:rPr lang="el-GR" dirty="0" err="1">
                <a:solidFill>
                  <a:srgbClr val="FF0000"/>
                </a:solidFill>
              </a:rPr>
              <a:t>Μαθησιακο</a:t>
            </a:r>
            <a:r>
              <a:rPr lang="en-US" dirty="0" err="1">
                <a:solidFill>
                  <a:srgbClr val="FF0000"/>
                </a:solidFill>
              </a:rPr>
              <a:t>ί</a:t>
            </a:r>
            <a:r>
              <a:rPr lang="el-GR" dirty="0">
                <a:solidFill>
                  <a:srgbClr val="FF0000"/>
                </a:solidFill>
              </a:rPr>
              <a:t> στόχοι</a:t>
            </a:r>
            <a:r>
              <a:rPr lang="en-US" dirty="0">
                <a:solidFill>
                  <a:srgbClr val="FF0000"/>
                </a:solidFill>
              </a:rPr>
              <a:t> </a:t>
            </a:r>
            <a:r>
              <a:rPr lang="el-GR" dirty="0">
                <a:solidFill>
                  <a:srgbClr val="FF0000"/>
                </a:solidFill>
              </a:rPr>
              <a:t>ενότητας</a:t>
            </a:r>
          </a:p>
        </p:txBody>
      </p:sp>
      <p:pic>
        <p:nvPicPr>
          <p:cNvPr id="7" name="Εικόνα 6">
            <a:extLst>
              <a:ext uri="{FF2B5EF4-FFF2-40B4-BE49-F238E27FC236}">
                <a16:creationId xmlns:a16="http://schemas.microsoft.com/office/drawing/2014/main" id="{A8A878FE-358D-FE60-332F-D849F195EAF0}"/>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F87524EB-2110-021A-CB71-0E823EF68BFC}"/>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pic>
        <p:nvPicPr>
          <p:cNvPr id="2" name="Audio Recording 27 Απρ 2023, 7:02:40 μμ">
            <a:hlinkClick r:id="" action="ppaction://media"/>
            <a:extLst>
              <a:ext uri="{FF2B5EF4-FFF2-40B4-BE49-F238E27FC236}">
                <a16:creationId xmlns:a16="http://schemas.microsoft.com/office/drawing/2014/main" id="{567A01A1-AD19-36EC-ED86-CBC4D9A87D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7740" y="5296238"/>
            <a:ext cx="812800" cy="812800"/>
          </a:xfrm>
          <a:prstGeom prst="rect">
            <a:avLst/>
          </a:prstGeom>
        </p:spPr>
      </p:pic>
    </p:spTree>
    <p:extLst>
      <p:ext uri="{BB962C8B-B14F-4D97-AF65-F5344CB8AC3E}">
        <p14:creationId xmlns:p14="http://schemas.microsoft.com/office/powerpoint/2010/main" val="763484134"/>
      </p:ext>
    </p:extLst>
  </p:cSld>
  <p:clrMapOvr>
    <a:masterClrMapping/>
  </p:clrMapOvr>
  <mc:AlternateContent xmlns:mc="http://schemas.openxmlformats.org/markup-compatibility/2006" xmlns:p14="http://schemas.microsoft.com/office/powerpoint/2010/main">
    <mc:Choice Requires="p14">
      <p:transition spd="slow" p14:dur="2000" advTm="42353"/>
    </mc:Choice>
    <mc:Fallback xmlns="">
      <p:transition spd="slow" advTm="42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51" objId="2"/>
        <p14:stopEvt time="2134" objId="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.1. </a:t>
            </a:r>
            <a:r>
              <a:rPr lang="el-GR" dirty="0" err="1">
                <a:solidFill>
                  <a:srgbClr val="FF0000"/>
                </a:solidFill>
              </a:rPr>
              <a:t>Προτεραιοπο</a:t>
            </a:r>
            <a:r>
              <a:rPr lang="en-US" dirty="0" err="1">
                <a:solidFill>
                  <a:srgbClr val="FF0000"/>
                </a:solidFill>
              </a:rPr>
              <a:t>ί</a:t>
            </a:r>
            <a:r>
              <a:rPr lang="el-GR" dirty="0" err="1">
                <a:solidFill>
                  <a:srgbClr val="FF0000"/>
                </a:solidFill>
              </a:rPr>
              <a:t>ηση</a:t>
            </a:r>
            <a:r>
              <a:rPr lang="el-GR" dirty="0">
                <a:solidFill>
                  <a:srgbClr val="FF0000"/>
                </a:solidFill>
              </a:rPr>
              <a:t> καθηκόντων</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1" y="2300310"/>
            <a:ext cx="8350745" cy="2142831"/>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Τι ε</a:t>
            </a:r>
            <a:r>
              <a:rPr lang="en-US"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ί</a:t>
            </a: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ναι; </a:t>
            </a:r>
          </a:p>
          <a:p>
            <a:pPr algn="just">
              <a:lnSpc>
                <a:spcPct val="115000"/>
              </a:lnSpc>
              <a:spcAft>
                <a:spcPts val="1300"/>
              </a:spcAft>
            </a:pPr>
            <a:r>
              <a:rPr lang="el-GR" dirty="0">
                <a:solidFill>
                  <a:srgbClr val="1A1A1A"/>
                </a:solidFill>
                <a:latin typeface="Arial Nova" panose="020B0504020202020204" pitchFamily="34" charset="0"/>
                <a:cs typeface="Calibri" panose="020F0502020204030204" pitchFamily="34" charset="0"/>
              </a:rPr>
              <a:t>Είναι μια διαδικασία με την οποία «σπάμε» τη λίστα των υποχρεώσεων μας σε </a:t>
            </a:r>
            <a:r>
              <a:rPr lang="el-GR" dirty="0" err="1">
                <a:solidFill>
                  <a:srgbClr val="1A1A1A"/>
                </a:solidFill>
                <a:latin typeface="Arial Nova" panose="020B0504020202020204" pitchFamily="34" charset="0"/>
                <a:cs typeface="Calibri" panose="020F0502020204030204" pitchFamily="34" charset="0"/>
              </a:rPr>
              <a:t>διαχειρίσιμα</a:t>
            </a:r>
            <a:r>
              <a:rPr lang="el-GR" dirty="0">
                <a:solidFill>
                  <a:srgbClr val="1A1A1A"/>
                </a:solidFill>
                <a:latin typeface="Arial Nova" panose="020B0504020202020204" pitchFamily="34" charset="0"/>
                <a:cs typeface="Calibri" panose="020F0502020204030204" pitchFamily="34" charset="0"/>
              </a:rPr>
              <a:t> κομμάτια με βάση την προτεραιότητα ή τον βαθμό επείγοντος. Καθορίζει τι πρέπει να γίνει πρώτα. Αντί έτσι, να κοιτάζουμε μια λίστα εργασιών στο σύνολό τους, ταξινομούμε τις εργασίες κατά προτεραιότητα και τις εκτελούμε με αυτόν τον τρόπο. </a:t>
            </a:r>
          </a:p>
        </p:txBody>
      </p:sp>
      <p:pic>
        <p:nvPicPr>
          <p:cNvPr id="2" name="Audio Recording 27 Απρ 2023, 7:03:39 μμ">
            <a:hlinkClick r:id="" action="ppaction://media"/>
            <a:extLst>
              <a:ext uri="{FF2B5EF4-FFF2-40B4-BE49-F238E27FC236}">
                <a16:creationId xmlns:a16="http://schemas.microsoft.com/office/drawing/2014/main" id="{286E8282-3642-F840-E883-2770C72BAC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91460" y="4600044"/>
            <a:ext cx="812800" cy="812800"/>
          </a:xfrm>
          <a:prstGeom prst="rect">
            <a:avLst/>
          </a:prstGeom>
        </p:spPr>
      </p:pic>
    </p:spTree>
    <p:extLst>
      <p:ext uri="{BB962C8B-B14F-4D97-AF65-F5344CB8AC3E}">
        <p14:creationId xmlns:p14="http://schemas.microsoft.com/office/powerpoint/2010/main" val="487023513"/>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.1. </a:t>
            </a:r>
            <a:r>
              <a:rPr lang="el-GR" dirty="0" err="1">
                <a:solidFill>
                  <a:srgbClr val="FF0000"/>
                </a:solidFill>
              </a:rPr>
              <a:t>Προτεραιοπο</a:t>
            </a:r>
            <a:r>
              <a:rPr lang="en-US" dirty="0" err="1">
                <a:solidFill>
                  <a:srgbClr val="FF0000"/>
                </a:solidFill>
              </a:rPr>
              <a:t>ί</a:t>
            </a:r>
            <a:r>
              <a:rPr lang="el-GR" dirty="0" err="1">
                <a:solidFill>
                  <a:srgbClr val="FF0000"/>
                </a:solidFill>
              </a:rPr>
              <a:t>ηση</a:t>
            </a:r>
            <a:r>
              <a:rPr lang="el-GR" dirty="0">
                <a:solidFill>
                  <a:srgbClr val="FF0000"/>
                </a:solidFill>
              </a:rPr>
              <a:t> καθηκόντων</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1" y="2300310"/>
            <a:ext cx="8350745" cy="1505733"/>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Διαχείριση χρόνου</a:t>
            </a:r>
          </a:p>
          <a:p>
            <a:pPr algn="just">
              <a:lnSpc>
                <a:spcPct val="115000"/>
              </a:lnSpc>
              <a:spcAft>
                <a:spcPts val="1300"/>
              </a:spcAft>
            </a:pPr>
            <a:r>
              <a:rPr lang="el-GR" dirty="0">
                <a:solidFill>
                  <a:srgbClr val="1A1A1A"/>
                </a:solidFill>
                <a:latin typeface="Arial Nova" panose="020B0504020202020204" pitchFamily="34" charset="0"/>
                <a:cs typeface="Calibri" panose="020F0502020204030204" pitchFamily="34" charset="0"/>
              </a:rPr>
              <a:t>Είναι η διαδικασία σχεδιασμού και άσκησης συνειδητού ελέγχου του χρόνου που επενδύεται σε συγκεκριμένες δραστηριότητες, ειδικά για την αύξηση της αποτελεσματικότητας, της αποδοτικότητας και της παραγωγικότητας. </a:t>
            </a:r>
          </a:p>
        </p:txBody>
      </p:sp>
      <p:pic>
        <p:nvPicPr>
          <p:cNvPr id="2" name="Audio Recording 27 Απρ 2023, 7:04:38 μμ">
            <a:hlinkClick r:id="" action="ppaction://media"/>
            <a:extLst>
              <a:ext uri="{FF2B5EF4-FFF2-40B4-BE49-F238E27FC236}">
                <a16:creationId xmlns:a16="http://schemas.microsoft.com/office/drawing/2014/main" id="{3CFEB9AC-1ABE-903E-56E8-C97C1D1B68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4512" y="4687895"/>
            <a:ext cx="812800" cy="812800"/>
          </a:xfrm>
          <a:prstGeom prst="rect">
            <a:avLst/>
          </a:prstGeom>
        </p:spPr>
      </p:pic>
    </p:spTree>
    <p:extLst>
      <p:ext uri="{BB962C8B-B14F-4D97-AF65-F5344CB8AC3E}">
        <p14:creationId xmlns:p14="http://schemas.microsoft.com/office/powerpoint/2010/main" val="4173946071"/>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646331"/>
          </a:xfrm>
          <a:prstGeom prst="rect">
            <a:avLst/>
          </a:prstGeom>
        </p:spPr>
        <p:txBody>
          <a:bodyPr wrap="square">
            <a:spAutoFit/>
          </a:bodyPr>
          <a:lstStyle/>
          <a:p>
            <a:r>
              <a:rPr lang="en-US" dirty="0">
                <a:solidFill>
                  <a:srgbClr val="FF0000"/>
                </a:solidFill>
              </a:rPr>
              <a:t>9</a:t>
            </a:r>
            <a:r>
              <a:rPr lang="el-GR" dirty="0">
                <a:solidFill>
                  <a:srgbClr val="FF0000"/>
                </a:solidFill>
              </a:rPr>
              <a:t>.1. </a:t>
            </a:r>
            <a:r>
              <a:rPr lang="el-GR" dirty="0" err="1">
                <a:solidFill>
                  <a:srgbClr val="FF0000"/>
                </a:solidFill>
              </a:rPr>
              <a:t>Προτεραιοπο</a:t>
            </a:r>
            <a:r>
              <a:rPr lang="en-US" dirty="0" err="1">
                <a:solidFill>
                  <a:srgbClr val="FF0000"/>
                </a:solidFill>
              </a:rPr>
              <a:t>ί</a:t>
            </a:r>
            <a:r>
              <a:rPr lang="el-GR" dirty="0" err="1">
                <a:solidFill>
                  <a:srgbClr val="FF0000"/>
                </a:solidFill>
              </a:rPr>
              <a:t>ηση</a:t>
            </a:r>
            <a:r>
              <a:rPr lang="el-GR" dirty="0">
                <a:solidFill>
                  <a:srgbClr val="FF0000"/>
                </a:solidFill>
              </a:rPr>
              <a:t> καθηκόντων</a:t>
            </a: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591374" y="3629293"/>
            <a:ext cx="8350745" cy="383375"/>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Πίνακας διαχείρισης χρόνου </a:t>
            </a:r>
            <a:r>
              <a:rPr lang="en-US" b="1" dirty="0">
                <a:solidFill>
                  <a:srgbClr val="1A1A1A"/>
                </a:solidFill>
                <a:latin typeface="Arial Nova" panose="020B0504020202020204" pitchFamily="34" charset="0"/>
                <a:ea typeface="Calibri" panose="020F0502020204030204" pitchFamily="34" charset="0"/>
                <a:cs typeface="Calibri" panose="020F0502020204030204" pitchFamily="34" charset="0"/>
              </a:rPr>
              <a:t>Eisenhower</a:t>
            </a:r>
            <a:endPar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p:txBody>
      </p:sp>
      <p:pic>
        <p:nvPicPr>
          <p:cNvPr id="2" name="Εικόνα 1">
            <a:extLst>
              <a:ext uri="{FF2B5EF4-FFF2-40B4-BE49-F238E27FC236}">
                <a16:creationId xmlns:a16="http://schemas.microsoft.com/office/drawing/2014/main" id="{FE5394F2-C457-BA94-A9B1-119672380291}"/>
              </a:ext>
            </a:extLst>
          </p:cNvPr>
          <p:cNvPicPr>
            <a:picLocks noChangeAspect="1"/>
          </p:cNvPicPr>
          <p:nvPr/>
        </p:nvPicPr>
        <p:blipFill rotWithShape="1">
          <a:blip r:embed="rId5"/>
          <a:srcRect r="9256"/>
          <a:stretch/>
        </p:blipFill>
        <p:spPr>
          <a:xfrm>
            <a:off x="5040365" y="1390523"/>
            <a:ext cx="5951095" cy="4911327"/>
          </a:xfrm>
          <a:prstGeom prst="rect">
            <a:avLst/>
          </a:prstGeom>
        </p:spPr>
      </p:pic>
      <p:pic>
        <p:nvPicPr>
          <p:cNvPr id="7" name="Audio Recording 27 Απρ 2023, 7:16:09 μμ">
            <a:hlinkClick r:id="" action="ppaction://media"/>
            <a:extLst>
              <a:ext uri="{FF2B5EF4-FFF2-40B4-BE49-F238E27FC236}">
                <a16:creationId xmlns:a16="http://schemas.microsoft.com/office/drawing/2014/main" id="{F5EA611D-E885-FA72-A683-C81B251FF5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4140" y="5019239"/>
            <a:ext cx="812800" cy="812800"/>
          </a:xfrm>
          <a:prstGeom prst="rect">
            <a:avLst/>
          </a:prstGeom>
        </p:spPr>
      </p:pic>
    </p:spTree>
    <p:extLst>
      <p:ext uri="{BB962C8B-B14F-4D97-AF65-F5344CB8AC3E}">
        <p14:creationId xmlns:p14="http://schemas.microsoft.com/office/powerpoint/2010/main" val="283426019"/>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923330"/>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2</a:t>
            </a:r>
            <a:r>
              <a:rPr lang="el-GR" dirty="0">
                <a:solidFill>
                  <a:srgbClr val="FF0000"/>
                </a:solidFill>
              </a:rPr>
              <a:t>. Διαχείριση και διατήρηση ισορροπίας ρόλων-δημιουργία οργανογράμματος</a:t>
            </a:r>
          </a:p>
          <a:p>
            <a:endParaRPr lang="el-GR" dirty="0">
              <a:solidFill>
                <a:srgbClr val="FF0000"/>
              </a:solidFill>
            </a:endParaRP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1" y="2300310"/>
            <a:ext cx="8350745" cy="1824282"/>
          </a:xfrm>
          <a:prstGeom prst="rect">
            <a:avLst/>
          </a:prstGeom>
        </p:spPr>
        <p:txBody>
          <a:bodyPr wrap="square">
            <a:spAutoFit/>
          </a:bodyPr>
          <a:lstStyle/>
          <a:p>
            <a:pPr algn="just">
              <a:lnSpc>
                <a:spcPct val="115000"/>
              </a:lnSpc>
              <a:spcAft>
                <a:spcPts val="1300"/>
              </a:spcAft>
            </a:pPr>
            <a:r>
              <a:rPr lang="el-GR"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Οργαν</a:t>
            </a:r>
            <a:r>
              <a:rPr lang="en-US"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ό</a:t>
            </a:r>
            <a:r>
              <a:rPr lang="el-GR"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γραμμα</a:t>
            </a:r>
            <a:endPar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endParaRPr>
          </a:p>
          <a:p>
            <a:pPr algn="just">
              <a:lnSpc>
                <a:spcPct val="115000"/>
              </a:lnSpc>
              <a:spcAft>
                <a:spcPts val="1300"/>
              </a:spcAft>
            </a:pPr>
            <a:r>
              <a:rPr lang="el-GR" dirty="0">
                <a:solidFill>
                  <a:srgbClr val="1A1A1A"/>
                </a:solidFill>
                <a:latin typeface="Arial Nova" panose="020B0504020202020204" pitchFamily="34" charset="0"/>
                <a:cs typeface="Calibri" panose="020F0502020204030204" pitchFamily="34" charset="0"/>
              </a:rPr>
              <a:t>Ένα οργανόγραμμα είναι ένα διάγραμμα που δείχνει ποιος αναφέρεται σε ποιον και κάθε ρόλο ανά τίτλο. Επικοινωνεί οπτικά την αλυσίδα διοίκησης, τι και πόσα τμήματα υπάρχουν και πού ταιριάζει κάθε άτομο στη μεγαλύτερη εικόνα της εταιρείας.</a:t>
            </a:r>
          </a:p>
        </p:txBody>
      </p:sp>
      <p:pic>
        <p:nvPicPr>
          <p:cNvPr id="2" name="Audio Recording 27 Απρ 2023, 7:18:59 μμ">
            <a:hlinkClick r:id="" action="ppaction://media"/>
            <a:extLst>
              <a:ext uri="{FF2B5EF4-FFF2-40B4-BE49-F238E27FC236}">
                <a16:creationId xmlns:a16="http://schemas.microsoft.com/office/drawing/2014/main" id="{FC9BD705-B698-458E-A982-BF49E7FEF2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3306" y="4598181"/>
            <a:ext cx="812800" cy="812800"/>
          </a:xfrm>
          <a:prstGeom prst="rect">
            <a:avLst/>
          </a:prstGeom>
        </p:spPr>
      </p:pic>
    </p:spTree>
    <p:extLst>
      <p:ext uri="{BB962C8B-B14F-4D97-AF65-F5344CB8AC3E}">
        <p14:creationId xmlns:p14="http://schemas.microsoft.com/office/powerpoint/2010/main" val="1002190461"/>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923330"/>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2</a:t>
            </a:r>
            <a:r>
              <a:rPr lang="el-GR" dirty="0">
                <a:solidFill>
                  <a:srgbClr val="FF0000"/>
                </a:solidFill>
              </a:rPr>
              <a:t>. Διαχείριση και διατήρηση ισορροπίας ρόλων-δημιουργία οργανογράμματος</a:t>
            </a:r>
          </a:p>
          <a:p>
            <a:endParaRPr lang="el-GR" dirty="0">
              <a:solidFill>
                <a:srgbClr val="FF0000"/>
              </a:solidFill>
            </a:endParaRP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1" y="2300310"/>
            <a:ext cx="8350745" cy="383375"/>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Μορφές </a:t>
            </a:r>
            <a:r>
              <a:rPr lang="el-GR" b="1" dirty="0" err="1">
                <a:solidFill>
                  <a:srgbClr val="1A1A1A"/>
                </a:solidFill>
                <a:latin typeface="Arial Nova" panose="020B0504020202020204" pitchFamily="34" charset="0"/>
                <a:ea typeface="Calibri" panose="020F0502020204030204" pitchFamily="34" charset="0"/>
                <a:cs typeface="Calibri" panose="020F0502020204030204" pitchFamily="34" charset="0"/>
              </a:rPr>
              <a:t>οργανωσιακής</a:t>
            </a: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 δομής σε μικρές επιχειρήσεις</a:t>
            </a:r>
          </a:p>
        </p:txBody>
      </p:sp>
      <p:pic>
        <p:nvPicPr>
          <p:cNvPr id="7" name="Εικόνα 6">
            <a:extLst>
              <a:ext uri="{FF2B5EF4-FFF2-40B4-BE49-F238E27FC236}">
                <a16:creationId xmlns:a16="http://schemas.microsoft.com/office/drawing/2014/main" id="{ECDA7714-CF2E-8887-BD9C-04FA7E75DC66}"/>
              </a:ext>
            </a:extLst>
          </p:cNvPr>
          <p:cNvPicPr>
            <a:picLocks noChangeAspect="1"/>
          </p:cNvPicPr>
          <p:nvPr/>
        </p:nvPicPr>
        <p:blipFill>
          <a:blip r:embed="rId5"/>
          <a:stretch>
            <a:fillRect/>
          </a:stretch>
        </p:blipFill>
        <p:spPr>
          <a:xfrm>
            <a:off x="3463225" y="3223640"/>
            <a:ext cx="5546759" cy="3016100"/>
          </a:xfrm>
          <a:prstGeom prst="rect">
            <a:avLst/>
          </a:prstGeom>
        </p:spPr>
      </p:pic>
      <p:pic>
        <p:nvPicPr>
          <p:cNvPr id="2" name="Audio Recording 27 Απρ 2023, 7:20:58 μμ">
            <a:hlinkClick r:id="" action="ppaction://media"/>
            <a:extLst>
              <a:ext uri="{FF2B5EF4-FFF2-40B4-BE49-F238E27FC236}">
                <a16:creationId xmlns:a16="http://schemas.microsoft.com/office/drawing/2014/main" id="{8F2BB70B-F983-DAC3-C0E6-60A5335FC9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7648" y="5008687"/>
            <a:ext cx="812800" cy="812800"/>
          </a:xfrm>
          <a:prstGeom prst="rect">
            <a:avLst/>
          </a:prstGeom>
        </p:spPr>
      </p:pic>
    </p:spTree>
    <p:extLst>
      <p:ext uri="{BB962C8B-B14F-4D97-AF65-F5344CB8AC3E}">
        <p14:creationId xmlns:p14="http://schemas.microsoft.com/office/powerpoint/2010/main" val="2909702026"/>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780988E3-9B92-1629-3C66-3CC26965CA71}"/>
              </a:ext>
            </a:extLst>
          </p:cNvPr>
          <p:cNvPicPr>
            <a:picLocks noChangeAspect="1"/>
          </p:cNvPicPr>
          <p:nvPr/>
        </p:nvPicPr>
        <p:blipFill>
          <a:blip r:embed="rId4"/>
          <a:stretch>
            <a:fillRect/>
          </a:stretch>
        </p:blipFill>
        <p:spPr>
          <a:xfrm>
            <a:off x="5714" y="128204"/>
            <a:ext cx="3805872" cy="1181622"/>
          </a:xfrm>
          <a:prstGeom prst="rect">
            <a:avLst/>
          </a:prstGeom>
        </p:spPr>
      </p:pic>
      <p:sp>
        <p:nvSpPr>
          <p:cNvPr id="3" name="TextBox 2">
            <a:extLst>
              <a:ext uri="{FF2B5EF4-FFF2-40B4-BE49-F238E27FC236}">
                <a16:creationId xmlns:a16="http://schemas.microsoft.com/office/drawing/2014/main" id="{AA51C5AE-D344-9C34-8801-AC95D8209FC1}"/>
              </a:ext>
            </a:extLst>
          </p:cNvPr>
          <p:cNvSpPr txBox="1"/>
          <p:nvPr/>
        </p:nvSpPr>
        <p:spPr>
          <a:xfrm>
            <a:off x="221458" y="6382546"/>
            <a:ext cx="10770002" cy="307777"/>
          </a:xfrm>
          <a:prstGeom prst="rect">
            <a:avLst/>
          </a:prstGeom>
          <a:noFill/>
        </p:spPr>
        <p:txBody>
          <a:bodyPr wrap="square" rtlCol="0">
            <a:spAutoFit/>
          </a:bodyPr>
          <a:lstStyle/>
          <a:p>
            <a:r>
              <a:rPr lang="en-US" sz="1400" dirty="0">
                <a:solidFill>
                  <a:srgbClr val="FF0000"/>
                </a:solidFill>
                <a:latin typeface="Arial Narrow" panose="020B0606020202030204" pitchFamily="34" charset="0"/>
              </a:rPr>
              <a:t>A</a:t>
            </a:r>
            <a:r>
              <a:rPr lang="el-GR" sz="1400" dirty="0">
                <a:solidFill>
                  <a:srgbClr val="FF0000"/>
                </a:solidFill>
                <a:latin typeface="Arial Narrow" panose="020B0606020202030204" pitchFamily="34" charset="0"/>
              </a:rPr>
              <a:t>παγορεύεται η αναδημοσίευση, αντιγραφή και χρήση του υλικού εκτός της πλατφόρμας του ΚΕΔΙΒΙΜ του ΕΚΠΑ. </a:t>
            </a:r>
            <a:r>
              <a:rPr lang="en-US" sz="1400" dirty="0">
                <a:solidFill>
                  <a:srgbClr val="FF0000"/>
                </a:solidFill>
                <a:latin typeface="Arial Narrow" panose="020B0606020202030204" pitchFamily="34" charset="0"/>
              </a:rPr>
              <a:t>All rights reserved®. </a:t>
            </a:r>
          </a:p>
        </p:txBody>
      </p:sp>
      <p:sp>
        <p:nvSpPr>
          <p:cNvPr id="5" name="Ορθογώνιο 4">
            <a:extLst>
              <a:ext uri="{FF2B5EF4-FFF2-40B4-BE49-F238E27FC236}">
                <a16:creationId xmlns:a16="http://schemas.microsoft.com/office/drawing/2014/main" id="{833E298B-66DE-3577-1218-D4E8869F982C}"/>
              </a:ext>
            </a:extLst>
          </p:cNvPr>
          <p:cNvSpPr/>
          <p:nvPr/>
        </p:nvSpPr>
        <p:spPr>
          <a:xfrm>
            <a:off x="472620" y="1620402"/>
            <a:ext cx="9894537" cy="923330"/>
          </a:xfrm>
          <a:prstGeom prst="rect">
            <a:avLst/>
          </a:prstGeom>
        </p:spPr>
        <p:txBody>
          <a:bodyPr wrap="square">
            <a:spAutoFit/>
          </a:bodyPr>
          <a:lstStyle/>
          <a:p>
            <a:r>
              <a:rPr lang="en-US" dirty="0">
                <a:solidFill>
                  <a:srgbClr val="FF0000"/>
                </a:solidFill>
              </a:rPr>
              <a:t>9</a:t>
            </a:r>
            <a:r>
              <a:rPr lang="el-GR" dirty="0">
                <a:solidFill>
                  <a:srgbClr val="FF0000"/>
                </a:solidFill>
              </a:rPr>
              <a:t>.</a:t>
            </a:r>
            <a:r>
              <a:rPr lang="en-US" dirty="0">
                <a:solidFill>
                  <a:srgbClr val="FF0000"/>
                </a:solidFill>
              </a:rPr>
              <a:t>2</a:t>
            </a:r>
            <a:r>
              <a:rPr lang="el-GR" dirty="0">
                <a:solidFill>
                  <a:srgbClr val="FF0000"/>
                </a:solidFill>
              </a:rPr>
              <a:t>. Διαχείριση και διατήρηση ισορροπίας ρόλων-δημιουργία οργανογράμματος</a:t>
            </a:r>
          </a:p>
          <a:p>
            <a:endParaRPr lang="el-GR" dirty="0">
              <a:solidFill>
                <a:srgbClr val="FF0000"/>
              </a:solidFill>
            </a:endParaRPr>
          </a:p>
          <a:p>
            <a:endParaRPr lang="el-GR" dirty="0">
              <a:solidFill>
                <a:srgbClr val="FF0000"/>
              </a:solidFill>
            </a:endParaRPr>
          </a:p>
        </p:txBody>
      </p:sp>
      <p:sp>
        <p:nvSpPr>
          <p:cNvPr id="6" name="Ορθογώνιο 5">
            <a:extLst>
              <a:ext uri="{FF2B5EF4-FFF2-40B4-BE49-F238E27FC236}">
                <a16:creationId xmlns:a16="http://schemas.microsoft.com/office/drawing/2014/main" id="{424CC4A9-93B2-C63B-53BC-36C941168505}"/>
              </a:ext>
            </a:extLst>
          </p:cNvPr>
          <p:cNvSpPr/>
          <p:nvPr/>
        </p:nvSpPr>
        <p:spPr>
          <a:xfrm>
            <a:off x="472621" y="2300310"/>
            <a:ext cx="8350745" cy="3294941"/>
          </a:xfrm>
          <a:prstGeom prst="rect">
            <a:avLst/>
          </a:prstGeom>
        </p:spPr>
        <p:txBody>
          <a:bodyPr wrap="square">
            <a:spAutoFit/>
          </a:bodyPr>
          <a:lstStyle/>
          <a:p>
            <a:pPr algn="just">
              <a:lnSpc>
                <a:spcPct val="115000"/>
              </a:lnSpc>
              <a:spcAft>
                <a:spcPts val="1300"/>
              </a:spcAft>
            </a:pPr>
            <a:r>
              <a:rPr lang="el-GR" b="1" dirty="0">
                <a:solidFill>
                  <a:srgbClr val="1A1A1A"/>
                </a:solidFill>
                <a:latin typeface="Arial Nova" panose="020B0504020202020204" pitchFamily="34" charset="0"/>
                <a:ea typeface="Calibri" panose="020F0502020204030204" pitchFamily="34" charset="0"/>
                <a:cs typeface="Calibri" panose="020F0502020204030204" pitchFamily="34" charset="0"/>
              </a:rPr>
              <a:t>Δημιουργία οργανογράμματος</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cs typeface="Calibri" panose="020F0502020204030204" pitchFamily="34" charset="0"/>
              </a:rPr>
              <a:t>Καταγραφή κάθε ρόλου στην επιχείρηση</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cs typeface="Calibri" panose="020F0502020204030204" pitchFamily="34" charset="0"/>
              </a:rPr>
              <a:t>Επιλογή </a:t>
            </a:r>
            <a:r>
              <a:rPr lang="el-GR" dirty="0" err="1">
                <a:solidFill>
                  <a:srgbClr val="1A1A1A"/>
                </a:solidFill>
                <a:latin typeface="Arial Nova" panose="020B0504020202020204" pitchFamily="34" charset="0"/>
                <a:cs typeface="Calibri" panose="020F0502020204030204" pitchFamily="34" charset="0"/>
              </a:rPr>
              <a:t>οργανωσιακής</a:t>
            </a:r>
            <a:r>
              <a:rPr lang="el-GR" dirty="0">
                <a:solidFill>
                  <a:srgbClr val="1A1A1A"/>
                </a:solidFill>
                <a:latin typeface="Arial Nova" panose="020B0504020202020204" pitchFamily="34" charset="0"/>
                <a:cs typeface="Calibri" panose="020F0502020204030204" pitchFamily="34" charset="0"/>
              </a:rPr>
              <a:t> δομής</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cs typeface="Calibri" panose="020F0502020204030204" pitchFamily="34" charset="0"/>
              </a:rPr>
              <a:t>Σχεδιασμός οργανογράμματος</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cs typeface="Calibri" panose="020F0502020204030204" pitchFamily="34" charset="0"/>
              </a:rPr>
              <a:t>Εισαγωγή πληροφοριών (τμήμα, τίτλος ρόλου)</a:t>
            </a:r>
          </a:p>
          <a:p>
            <a:pPr marL="342900" indent="-342900" algn="just">
              <a:lnSpc>
                <a:spcPct val="115000"/>
              </a:lnSpc>
              <a:spcAft>
                <a:spcPts val="1300"/>
              </a:spcAft>
              <a:buFont typeface="+mj-lt"/>
              <a:buAutoNum type="arabicPeriod"/>
            </a:pPr>
            <a:r>
              <a:rPr lang="el-GR" dirty="0">
                <a:solidFill>
                  <a:srgbClr val="1A1A1A"/>
                </a:solidFill>
                <a:latin typeface="Arial Nova" panose="020B0504020202020204" pitchFamily="34" charset="0"/>
                <a:cs typeface="Calibri" panose="020F0502020204030204" pitchFamily="34" charset="0"/>
              </a:rPr>
              <a:t>Διανομή του οργανογράμματος στο προσωπικό </a:t>
            </a:r>
          </a:p>
          <a:p>
            <a:pPr algn="just">
              <a:lnSpc>
                <a:spcPct val="115000"/>
              </a:lnSpc>
              <a:spcAft>
                <a:spcPts val="1300"/>
              </a:spcAft>
            </a:pPr>
            <a:endParaRPr lang="el-GR" dirty="0">
              <a:solidFill>
                <a:srgbClr val="1A1A1A"/>
              </a:solidFill>
              <a:latin typeface="Arial Nova" panose="020B0504020202020204" pitchFamily="34" charset="0"/>
              <a:cs typeface="Calibri" panose="020F0502020204030204" pitchFamily="34" charset="0"/>
            </a:endParaRPr>
          </a:p>
        </p:txBody>
      </p:sp>
      <p:pic>
        <p:nvPicPr>
          <p:cNvPr id="2" name="Audio Recording 27 Απρ 2023, 7:26:48 μμ">
            <a:hlinkClick r:id="" action="ppaction://media"/>
            <a:extLst>
              <a:ext uri="{FF2B5EF4-FFF2-40B4-BE49-F238E27FC236}">
                <a16:creationId xmlns:a16="http://schemas.microsoft.com/office/drawing/2014/main" id="{768C69F1-376D-9882-89C0-F611B07F74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5060" y="4626317"/>
            <a:ext cx="812800" cy="812800"/>
          </a:xfrm>
          <a:prstGeom prst="rect">
            <a:avLst/>
          </a:prstGeom>
        </p:spPr>
      </p:pic>
    </p:spTree>
    <p:extLst>
      <p:ext uri="{BB962C8B-B14F-4D97-AF65-F5344CB8AC3E}">
        <p14:creationId xmlns:p14="http://schemas.microsoft.com/office/powerpoint/2010/main" val="3302359186"/>
      </p:ext>
    </p:extLst>
  </p:cSld>
  <p:clrMapOvr>
    <a:masterClrMapping/>
  </p:clrMapOvr>
  <mc:AlternateContent xmlns:mc="http://schemas.openxmlformats.org/markup-compatibility/2006" xmlns:p14="http://schemas.microsoft.com/office/powerpoint/2010/main">
    <mc:Choice Requires="p14">
      <p:transition spd="slow" p14:dur="2000" advTm="58189"/>
    </mc:Choice>
    <mc:Fallback xmlns="">
      <p:transition spd="slow" advTm="581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9164</TotalTime>
  <Words>1411</Words>
  <Application>Microsoft Macintosh PowerPoint</Application>
  <PresentationFormat>Ευρεία οθόνη</PresentationFormat>
  <Paragraphs>160</Paragraphs>
  <Slides>23</Slides>
  <Notes>0</Notes>
  <HiddenSlides>0</HiddenSlides>
  <MMClips>24</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23</vt:i4>
      </vt:variant>
    </vt:vector>
  </HeadingPairs>
  <TitlesOfParts>
    <vt:vector size="30" baseType="lpstr">
      <vt:lpstr>Arial</vt:lpstr>
      <vt:lpstr>Arial Narrow</vt:lpstr>
      <vt:lpstr>Arial Nova</vt:lpstr>
      <vt:lpstr>Calibri</vt:lpstr>
      <vt:lpstr>Century Gothic</vt:lpstr>
      <vt:lpstr>Wingdings 3</vt:lpstr>
      <vt:lpstr>Ιόν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Antonis</dc:creator>
  <cp:lastModifiedBy>Valentina Kordi</cp:lastModifiedBy>
  <cp:revision>243</cp:revision>
  <dcterms:created xsi:type="dcterms:W3CDTF">2018-05-27T16:14:40Z</dcterms:created>
  <dcterms:modified xsi:type="dcterms:W3CDTF">2023-04-27T17:15:23Z</dcterms:modified>
</cp:coreProperties>
</file>